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700" r:id="rId3"/>
    <p:sldMasterId id="2147483727" r:id="rId4"/>
    <p:sldMasterId id="2147483746" r:id="rId5"/>
  </p:sldMasterIdLst>
  <p:notesMasterIdLst>
    <p:notesMasterId r:id="rId24"/>
  </p:notesMasterIdLst>
  <p:sldIdLst>
    <p:sldId id="256" r:id="rId6"/>
    <p:sldId id="2147474956" r:id="rId7"/>
    <p:sldId id="257" r:id="rId8"/>
    <p:sldId id="2147480856" r:id="rId9"/>
    <p:sldId id="258" r:id="rId10"/>
    <p:sldId id="2147480852" r:id="rId11"/>
    <p:sldId id="2147480845" r:id="rId12"/>
    <p:sldId id="2147480853" r:id="rId13"/>
    <p:sldId id="2147480847" r:id="rId14"/>
    <p:sldId id="2147480850" r:id="rId15"/>
    <p:sldId id="2147480851" r:id="rId16"/>
    <p:sldId id="259" r:id="rId17"/>
    <p:sldId id="2147480854" r:id="rId18"/>
    <p:sldId id="2147480855" r:id="rId19"/>
    <p:sldId id="260" r:id="rId20"/>
    <p:sldId id="2147480857" r:id="rId21"/>
    <p:sldId id="266" r:id="rId22"/>
    <p:sldId id="2147480858" r:id="rId23"/>
  </p:sldIdLst>
  <p:sldSz cx="9144000" cy="5143500" type="screen16x9"/>
  <p:notesSz cx="7104063" cy="10234613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VAGRounded BT" panose="020F0702020204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50"/>
    <a:srgbClr val="007E78"/>
    <a:srgbClr val="008E87"/>
    <a:srgbClr val="F7F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E022B1-13AD-4B2B-8A67-AA67895BC4AA}">
  <a:tblStyle styleId="{A2E022B1-13AD-4B2B-8A67-AA67895BC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a2b1a5e5d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3" name="Google Shape;423;g35a2b1a5e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a2b1a5e5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a2b1a5e5d_0_31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a2b1a5e5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a2b1a5e5d_6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550" indent="-226550" defTabSz="724959">
              <a:buClrTx/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XFC: emerging variant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nomor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 yang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tersebar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 25 negara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proporsi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terbanyak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berasal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region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eropa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(11,1%) dan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oceania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(3,5%)</a:t>
            </a:r>
          </a:p>
          <a:p>
            <a:pPr marL="226550" indent="-226550" defTabSz="724959">
              <a:buClrTx/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LP.8.1.1: emerging variant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nomor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3 yang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tersebar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 32 negara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proporsi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terbanyak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berasal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region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eropa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(2,8%)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500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5f845ec08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35f845ec08_0_6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5f845ec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35f845ec08_1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5f845ec08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5f845ec08_4_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5935bc4166_0_48:notes"/>
          <p:cNvSpPr txBox="1">
            <a:spLocks noGrp="1"/>
          </p:cNvSpPr>
          <p:nvPr>
            <p:ph type="body" idx="1"/>
          </p:nvPr>
        </p:nvSpPr>
        <p:spPr>
          <a:xfrm>
            <a:off x="710407" y="4925408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54" name="Google Shape;754;g35935bc416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a3fe3f9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a3fe3f944_1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687027" y="127394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2680502" y="449058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2745083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434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D8D8D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F8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8F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250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729878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715FE7-C2DF-4CF9-83C4-B478FE8B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7" y="814387"/>
            <a:ext cx="4132161" cy="390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3563A3-4638-4A7F-B4DD-BF6063FB3D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814387"/>
            <a:ext cx="4311000" cy="390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72E06F3-0143-4C93-816E-F1F434E6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01" y="81001"/>
            <a:ext cx="6839462" cy="386843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>
              <a:defRPr lang="en-US" sz="2100" b="1" dirty="0">
                <a:solidFill>
                  <a:srgbClr val="00505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35AF7F-31B7-456C-9B15-B1105573041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43000" y="450320"/>
            <a:ext cx="8640000" cy="31838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lang="en-US" sz="1200" cap="all" dirty="0">
                <a:solidFill>
                  <a:srgbClr val="007E78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9C833D5-F51F-4AF3-893E-E01C2C15AD6F}"/>
              </a:ext>
            </a:extLst>
          </p:cNvPr>
          <p:cNvSpPr>
            <a:spLocks noChangeAspect="1"/>
          </p:cNvSpPr>
          <p:nvPr userDrawn="1"/>
        </p:nvSpPr>
        <p:spPr>
          <a:xfrm>
            <a:off x="7129949" y="51721"/>
            <a:ext cx="1926327" cy="4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75BE1-8470-44AD-9526-593989A2E4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825600" y="4760556"/>
            <a:ext cx="2057400" cy="273844"/>
          </a:xfrm>
        </p:spPr>
        <p:txBody>
          <a:bodyPr/>
          <a:lstStyle/>
          <a:p>
            <a:fld id="{AFDBC1E8-FD11-4BFE-9D93-7A82ADD45C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524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2700" y="-12700"/>
            <a:ext cx="2498725" cy="517398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3604" y="4714509"/>
            <a:ext cx="2057400" cy="27384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344" y="1384103"/>
            <a:ext cx="2273300" cy="23752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B9C573F-8011-4F47-9DFF-F28BDCC2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DB46D0-2414-8044-9F2F-DBF1C9CE8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027" y="127394"/>
            <a:ext cx="6172200" cy="293260"/>
          </a:xfrm>
          <a:prstGeom prst="rect">
            <a:avLst/>
          </a:prstGeom>
        </p:spPr>
        <p:txBody>
          <a:bodyPr/>
          <a:lstStyle>
            <a:lvl1pPr algn="l">
              <a:defRPr sz="1875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E13C62B-728A-604B-8A64-B8D0ABB70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0502" y="449058"/>
            <a:ext cx="6172200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4F9490-E467-C840-A985-171F6D9B5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8913" y="1382131"/>
            <a:ext cx="6144816" cy="2388996"/>
          </a:xfrm>
          <a:prstGeom prst="rect">
            <a:avLst/>
          </a:prstGeom>
        </p:spPr>
        <p:txBody>
          <a:bodyPr anchor="ctr"/>
          <a:lstStyle>
            <a:lvl1pPr marL="171446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37" indent="-171446">
              <a:buFont typeface="Wingdings" pitchFamily="2" charset="2"/>
              <a:buChar char="§"/>
              <a:defRPr/>
            </a:lvl2pPr>
            <a:lvl3pPr marL="857228" indent="-171446">
              <a:buFont typeface="Wingdings" pitchFamily="2" charset="2"/>
              <a:buChar char="§"/>
              <a:defRPr/>
            </a:lvl3pPr>
            <a:lvl4pPr marL="1200120" indent="-171446">
              <a:buFont typeface="Wingdings" pitchFamily="2" charset="2"/>
              <a:buChar char="§"/>
              <a:defRPr/>
            </a:lvl4pPr>
            <a:lvl5pPr marL="1543012" indent="-171446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D6783-E469-0C1B-C83C-8503CEEEA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086" y="4694444"/>
            <a:ext cx="1296197" cy="3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8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28" y="127394"/>
            <a:ext cx="8748347" cy="293260"/>
          </a:xfrm>
          <a:prstGeom prst="rect">
            <a:avLst/>
          </a:prstGeom>
        </p:spPr>
        <p:txBody>
          <a:bodyPr/>
          <a:lstStyle>
            <a:lvl1pPr algn="l">
              <a:defRPr sz="1875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3604" y="4714509"/>
            <a:ext cx="2057400" cy="27384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020" y="449058"/>
            <a:ext cx="8748731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FA3C-77A2-4BE1-A210-85CB42E36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086" y="4694444"/>
            <a:ext cx="1296197" cy="3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FAAEF4-749F-38CE-AB54-4DE4CDC20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375" y="1921922"/>
            <a:ext cx="3257675" cy="325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F6D369-9821-F9ED-7681-E480A6DD012A}"/>
              </a:ext>
            </a:extLst>
          </p:cNvPr>
          <p:cNvSpPr/>
          <p:nvPr userDrawn="1"/>
        </p:nvSpPr>
        <p:spPr>
          <a:xfrm>
            <a:off x="2" y="0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827" y="127395"/>
            <a:ext cx="8001570" cy="293260"/>
          </a:xfrm>
          <a:prstGeom prst="rect">
            <a:avLst/>
          </a:prstGeom>
        </p:spPr>
        <p:txBody>
          <a:bodyPr/>
          <a:lstStyle>
            <a:lvl1pPr algn="l">
              <a:defRPr sz="1875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53604" y="4714512"/>
            <a:ext cx="2057400" cy="27384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02020" y="449058"/>
            <a:ext cx="7997378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1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93799" y="4810624"/>
            <a:ext cx="3209925" cy="1644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E95D8-7774-F271-0E41-46D85D5A1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448" b="27688"/>
          <a:stretch/>
        </p:blipFill>
        <p:spPr>
          <a:xfrm>
            <a:off x="7058939" y="4611893"/>
            <a:ext cx="1415220" cy="479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C2084-C342-10FB-2F90-A5269BE8D6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41111" y="52533"/>
            <a:ext cx="861179" cy="8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87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8C9EA6-B169-107D-32A1-7056BECC5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7628569" y="-34556"/>
            <a:ext cx="1527464" cy="15274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30499"/>
            <a:ext cx="6858000" cy="71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>
                <a:solidFill>
                  <a:srgbClr val="007E78"/>
                </a:solidFill>
              </a:defRPr>
            </a:lvl1pPr>
            <a:lvl2pPr marL="342881" indent="0" algn="ctr">
              <a:buNone/>
              <a:defRPr sz="1500"/>
            </a:lvl2pPr>
            <a:lvl3pPr marL="685763" indent="0" algn="ctr">
              <a:buNone/>
              <a:defRPr sz="1351"/>
            </a:lvl3pPr>
            <a:lvl4pPr marL="1028645" indent="0" algn="ctr">
              <a:buNone/>
              <a:defRPr sz="1200"/>
            </a:lvl4pPr>
            <a:lvl5pPr marL="1371526" indent="0" algn="ctr">
              <a:buNone/>
              <a:defRPr sz="1200"/>
            </a:lvl5pPr>
            <a:lvl6pPr marL="1714407" indent="0" algn="ctr">
              <a:buNone/>
              <a:defRPr sz="1200"/>
            </a:lvl6pPr>
            <a:lvl7pPr marL="2057288" indent="0" algn="ctr">
              <a:buNone/>
              <a:defRPr sz="1200"/>
            </a:lvl7pPr>
            <a:lvl8pPr marL="2400170" indent="0" algn="ctr">
              <a:buNone/>
              <a:defRPr sz="1200"/>
            </a:lvl8pPr>
            <a:lvl9pPr marL="2743052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3" y="1135381"/>
            <a:ext cx="7886700" cy="5441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043713" y="4028501"/>
            <a:ext cx="5056583" cy="592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1" b="1">
                <a:solidFill>
                  <a:srgbClr val="007E78"/>
                </a:solidFill>
              </a:defRPr>
            </a:lvl1pPr>
            <a:lvl2pPr marL="342881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3767737" y="1991185"/>
            <a:ext cx="1608535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DD MM YYYY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79ADD-E622-8194-108B-4A62839F2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448" b="27688"/>
          <a:stretch/>
        </p:blipFill>
        <p:spPr>
          <a:xfrm>
            <a:off x="3616290" y="176646"/>
            <a:ext cx="1911424" cy="64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83628-2FA6-C2DB-59A5-69A95B4C5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94" y="3652132"/>
            <a:ext cx="1527464" cy="15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6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/>
          <p:nvPr/>
        </p:nvSpPr>
        <p:spPr>
          <a:xfrm>
            <a:off x="2382" y="2571750"/>
            <a:ext cx="9141618" cy="257175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416052" y="458510"/>
            <a:ext cx="8311896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subTitle" idx="1"/>
          </p:nvPr>
        </p:nvSpPr>
        <p:spPr>
          <a:xfrm>
            <a:off x="416052" y="663545"/>
            <a:ext cx="8311896" cy="24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 sz="1400" b="0"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8484396" y="4874068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 sz="7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7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2"/>
          </p:nvPr>
        </p:nvSpPr>
        <p:spPr>
          <a:xfrm>
            <a:off x="416053" y="31200"/>
            <a:ext cx="2882504" cy="1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178" lvl="0" indent="-2666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355" lvl="1" indent="-32383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532" lvl="2" indent="-32383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709" lvl="3" indent="-31748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5886" lvl="4" indent="-31748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064" lvl="5" indent="-31748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240" lvl="6" indent="-31748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418" lvl="7" indent="-31748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595" lvl="8" indent="-317484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8718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2700" y="-12700"/>
            <a:ext cx="2498725" cy="5173981"/>
          </a:xfrm>
          <a:prstGeom prst="rect">
            <a:avLst/>
          </a:prstGeom>
          <a:solidFill>
            <a:srgbClr val="15A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3604" y="4714509"/>
            <a:ext cx="2057400" cy="27384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065" y="1384103"/>
            <a:ext cx="2273300" cy="23752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43CE6DF-B1AA-0845-961B-D3E7760A0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5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BF61F4-98D1-6E44-A59E-5ABCCA705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027" y="127394"/>
            <a:ext cx="6172200" cy="293260"/>
          </a:xfrm>
          <a:prstGeom prst="rect">
            <a:avLst/>
          </a:prstGeom>
        </p:spPr>
        <p:txBody>
          <a:bodyPr/>
          <a:lstStyle>
            <a:lvl1pPr algn="l">
              <a:defRPr sz="1875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44A2E56-00B1-2041-9B8C-7F65C39A9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0502" y="449058"/>
            <a:ext cx="6172200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15BB-F583-8749-B29D-F85A9B114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8913" y="1382131"/>
            <a:ext cx="6144816" cy="2388996"/>
          </a:xfrm>
          <a:prstGeom prst="rect">
            <a:avLst/>
          </a:prstGeom>
        </p:spPr>
        <p:txBody>
          <a:bodyPr anchor="ctr"/>
          <a:lstStyle>
            <a:lvl1pPr marL="171446" indent="-171446"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4337" indent="-171446">
              <a:buFont typeface="Wingdings" pitchFamily="2" charset="2"/>
              <a:buChar char="§"/>
              <a:defRPr/>
            </a:lvl2pPr>
            <a:lvl3pPr marL="857228" indent="-171446">
              <a:buFont typeface="Wingdings" pitchFamily="2" charset="2"/>
              <a:buChar char="§"/>
              <a:defRPr/>
            </a:lvl3pPr>
            <a:lvl4pPr marL="1200120" indent="-171446">
              <a:buFont typeface="Wingdings" pitchFamily="2" charset="2"/>
              <a:buChar char="§"/>
              <a:defRPr/>
            </a:lvl4pPr>
            <a:lvl5pPr marL="1543012" indent="-171446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7DDB7-39D3-CB65-1EE7-9E008E4D3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086" y="4694444"/>
            <a:ext cx="1296197" cy="3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695325" y="1363626"/>
            <a:ext cx="7886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695325" y="3842616"/>
            <a:ext cx="7886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5400000">
            <a:off x="8539859" y="4539360"/>
            <a:ext cx="595805" cy="6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95326" y="2937003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t="2238"/>
          <a:stretch/>
        </p:blipFill>
        <p:spPr>
          <a:xfrm>
            <a:off x="3235301" y="335136"/>
            <a:ext cx="2673398" cy="63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1" y="20"/>
            <a:ext cx="9144000" cy="5143500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-61351" y="4089691"/>
            <a:ext cx="5349300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5"/>
          <p:cNvSpPr txBox="1"/>
          <p:nvPr/>
        </p:nvSpPr>
        <p:spPr>
          <a:xfrm>
            <a:off x="457385" y="4270357"/>
            <a:ext cx="4311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1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Ministry of Health</a:t>
            </a:r>
            <a:endParaRPr sz="1100"/>
          </a:p>
          <a:p>
            <a:pPr marL="0" marR="0" lvl="0" indent="0" algn="l" rtl="0">
              <a:lnSpc>
                <a:spcPct val="97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1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Republic of Indonesia</a:t>
            </a:r>
            <a:endParaRPr sz="1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821" y="154136"/>
            <a:ext cx="3591433" cy="85131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57385" y="3266795"/>
            <a:ext cx="73914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720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5972" y="-948259"/>
            <a:ext cx="1896053" cy="189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t="1912" r="3381"/>
          <a:stretch/>
        </p:blipFill>
        <p:spPr>
          <a:xfrm rot="5400000">
            <a:off x="8539858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t="1912" r="3381"/>
          <a:stretch/>
        </p:blipFill>
        <p:spPr>
          <a:xfrm rot="10800000">
            <a:off x="0" y="4548408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377189" y="1394505"/>
            <a:ext cx="76542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Situation Report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Penyakit Potensial KLB dan Wabah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77189" y="3516285"/>
            <a:ext cx="78867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lang="id" sz="1500" b="1" i="0" u="none" strike="noStrike" cap="non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id" sz="1500" b="1" i="0" u="none" strike="noStrike" cap="non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Direktorat Jenderal Penanggulangan Penyakit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2539460" y="4904960"/>
            <a:ext cx="36774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2615608" y="1382131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3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-18025" y="0"/>
            <a:ext cx="2442900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6" descr="A white and black design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 l="50083" t="50085" r="-570" b="-596"/>
          <a:stretch/>
        </p:blipFill>
        <p:spPr>
          <a:xfrm rot="10800000" flipH="1">
            <a:off x="-18026" y="4184414"/>
            <a:ext cx="958674" cy="95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958" y="29348"/>
            <a:ext cx="2380601" cy="5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436118" y="4435620"/>
            <a:ext cx="705728" cy="71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8624474" y="4632716"/>
            <a:ext cx="329100" cy="311100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574289" y="4594407"/>
            <a:ext cx="4293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628650" y="4880344"/>
            <a:ext cx="68166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3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28650" y="4880344"/>
            <a:ext cx="68166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723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2539460" y="4890053"/>
            <a:ext cx="3729600" cy="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1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0" y="1"/>
            <a:ext cx="2490192" cy="5145841"/>
            <a:chOff x="-11735" y="238130"/>
            <a:chExt cx="3320256" cy="6861122"/>
          </a:xfrm>
        </p:grpSpPr>
        <p:pic>
          <p:nvPicPr>
            <p:cNvPr id="125" name="Google Shape;125;p19"/>
            <p:cNvPicPr preferRelativeResize="0"/>
            <p:nvPr/>
          </p:nvPicPr>
          <p:blipFill rotWithShape="1">
            <a:blip r:embed="rId2">
              <a:alphaModFix/>
            </a:blip>
            <a:srcRect t="9329"/>
            <a:stretch/>
          </p:blipFill>
          <p:spPr>
            <a:xfrm>
              <a:off x="0" y="238130"/>
              <a:ext cx="3308521" cy="2314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9"/>
            <p:cNvPicPr preferRelativeResize="0"/>
            <p:nvPr/>
          </p:nvPicPr>
          <p:blipFill rotWithShape="1">
            <a:blip r:embed="rId2">
              <a:alphaModFix/>
            </a:blip>
            <a:srcRect t="14675"/>
            <a:stretch/>
          </p:blipFill>
          <p:spPr>
            <a:xfrm>
              <a:off x="0" y="2330534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9"/>
            <p:cNvPicPr preferRelativeResize="0"/>
            <p:nvPr/>
          </p:nvPicPr>
          <p:blipFill rotWithShape="1">
            <a:blip r:embed="rId2">
              <a:alphaModFix/>
            </a:blip>
            <a:srcRect t="14675"/>
            <a:stretch/>
          </p:blipFill>
          <p:spPr>
            <a:xfrm>
              <a:off x="0" y="4273271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9"/>
            <p:cNvPicPr preferRelativeResize="0"/>
            <p:nvPr/>
          </p:nvPicPr>
          <p:blipFill rotWithShape="1">
            <a:blip r:embed="rId2">
              <a:alphaModFix/>
            </a:blip>
            <a:srcRect t="65915"/>
            <a:stretch/>
          </p:blipFill>
          <p:spPr>
            <a:xfrm>
              <a:off x="-11735" y="6229151"/>
              <a:ext cx="3308521" cy="870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615608" y="1382131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615608" y="450139"/>
            <a:ext cx="5723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436118" y="4435620"/>
            <a:ext cx="705728" cy="71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8624474" y="4632716"/>
            <a:ext cx="329100" cy="311100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123" y="52127"/>
            <a:ext cx="2380601" cy="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574289" y="4594407"/>
            <a:ext cx="4293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-13097" y="-13097"/>
            <a:ext cx="2499000" cy="517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991" y="4642247"/>
            <a:ext cx="962025" cy="43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98DA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98D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7D9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37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3"/>
          </p:nvPr>
        </p:nvSpPr>
        <p:spPr>
          <a:xfrm>
            <a:off x="2680502" y="449057"/>
            <a:ext cx="61722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4"/>
          </p:nvPr>
        </p:nvSpPr>
        <p:spPr>
          <a:xfrm>
            <a:off x="2728913" y="1382131"/>
            <a:ext cx="61449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151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6853238" y="47148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2539460" y="4880345"/>
            <a:ext cx="49059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2615608" y="1382131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0" y="0"/>
            <a:ext cx="24903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3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264955" y="1370402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6653809" y="0"/>
            <a:ext cx="24903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9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6818246" y="1369723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>
            <a:spLocks noGrp="1"/>
          </p:cNvSpPr>
          <p:nvPr>
            <p:ph type="body" idx="3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264955" y="1370402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6653809" y="0"/>
            <a:ext cx="24903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9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6818246" y="1369723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>
            <a:spLocks noGrp="1"/>
          </p:cNvSpPr>
          <p:nvPr>
            <p:ph type="body" idx="3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20087" y="102394"/>
            <a:ext cx="43695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120087" y="415023"/>
            <a:ext cx="4369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6648062" y="-12701"/>
            <a:ext cx="2508600" cy="517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60009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2"/>
          </p:nvPr>
        </p:nvSpPr>
        <p:spPr>
          <a:xfrm>
            <a:off x="6857999" y="1384103"/>
            <a:ext cx="2099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3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ctrTitle"/>
          </p:nvPr>
        </p:nvSpPr>
        <p:spPr>
          <a:xfrm>
            <a:off x="695325" y="1363626"/>
            <a:ext cx="7886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1"/>
          </p:nvPr>
        </p:nvSpPr>
        <p:spPr>
          <a:xfrm>
            <a:off x="695325" y="3842616"/>
            <a:ext cx="78867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2">
            <a:alphaModFix/>
          </a:blip>
          <a:srcRect l="3399" t="2043" r="7370" b="2033"/>
          <a:stretch/>
        </p:blipFill>
        <p:spPr>
          <a:xfrm>
            <a:off x="4130039" y="314915"/>
            <a:ext cx="883921" cy="9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t="1912" r="3381"/>
          <a:stretch/>
        </p:blipFill>
        <p:spPr>
          <a:xfrm rot="5400000">
            <a:off x="8539858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body" idx="2"/>
          </p:nvPr>
        </p:nvSpPr>
        <p:spPr>
          <a:xfrm>
            <a:off x="695326" y="2937003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264955" y="1370402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9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122803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7"/>
          <p:cNvGrpSpPr/>
          <p:nvPr/>
        </p:nvGrpSpPr>
        <p:grpSpPr>
          <a:xfrm>
            <a:off x="6670867" y="0"/>
            <a:ext cx="2490192" cy="5145841"/>
            <a:chOff x="-11735" y="238130"/>
            <a:chExt cx="3320256" cy="6861122"/>
          </a:xfrm>
        </p:grpSpPr>
        <p:pic>
          <p:nvPicPr>
            <p:cNvPr id="206" name="Google Shape;206;p27"/>
            <p:cNvPicPr preferRelativeResize="0"/>
            <p:nvPr/>
          </p:nvPicPr>
          <p:blipFill rotWithShape="1">
            <a:blip r:embed="rId4">
              <a:alphaModFix/>
            </a:blip>
            <a:srcRect t="9329"/>
            <a:stretch/>
          </p:blipFill>
          <p:spPr>
            <a:xfrm>
              <a:off x="0" y="238130"/>
              <a:ext cx="3308521" cy="2314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7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2330534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7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4273271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7"/>
            <p:cNvPicPr preferRelativeResize="0"/>
            <p:nvPr/>
          </p:nvPicPr>
          <p:blipFill rotWithShape="1">
            <a:blip r:embed="rId4">
              <a:alphaModFix/>
            </a:blip>
            <a:srcRect t="65915"/>
            <a:stretch/>
          </p:blipFill>
          <p:spPr>
            <a:xfrm>
              <a:off x="-11735" y="6229151"/>
              <a:ext cx="3308521" cy="870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27"/>
          <p:cNvSpPr txBox="1">
            <a:spLocks noGrp="1"/>
          </p:cNvSpPr>
          <p:nvPr>
            <p:ph type="body" idx="2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dt" idx="10"/>
          </p:nvPr>
        </p:nvSpPr>
        <p:spPr>
          <a:xfrm>
            <a:off x="2539460" y="4880345"/>
            <a:ext cx="49059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2615608" y="1382131"/>
            <a:ext cx="62580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0" y="0"/>
            <a:ext cx="24903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2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3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>
            <a:off x="4571999" y="0"/>
            <a:ext cx="45720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38052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628650" y="472964"/>
            <a:ext cx="38052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4561367" y="0"/>
            <a:ext cx="45825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1296573" y="4751606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3789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3789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120087" y="102394"/>
            <a:ext cx="43695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>
            <a:spLocks noGrp="1"/>
          </p:cNvSpPr>
          <p:nvPr>
            <p:ph type="body" idx="1"/>
          </p:nvPr>
        </p:nvSpPr>
        <p:spPr>
          <a:xfrm>
            <a:off x="120087" y="489638"/>
            <a:ext cx="4369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7D9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37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 type="obj">
  <p:cSld name="OBJEC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9_Custom Layou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/>
        </p:nvSpPr>
        <p:spPr>
          <a:xfrm>
            <a:off x="-12700" y="-12701"/>
            <a:ext cx="2498700" cy="517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83344" y="1384103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2687027" y="127394"/>
            <a:ext cx="617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3"/>
          </p:nvPr>
        </p:nvSpPr>
        <p:spPr>
          <a:xfrm>
            <a:off x="2680502" y="449057"/>
            <a:ext cx="61722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4"/>
          </p:nvPr>
        </p:nvSpPr>
        <p:spPr>
          <a:xfrm>
            <a:off x="2728913" y="1382131"/>
            <a:ext cx="61449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Noto Sans Symbols"/>
              <a:buChar char="▪"/>
              <a:defRPr sz="18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5_Title and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243001" y="81001"/>
            <a:ext cx="6629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600"/>
              <a:buFont typeface="Arial"/>
              <a:buNone/>
              <a:defRPr sz="2100" b="1" i="0" u="none" strike="noStrike" cap="none">
                <a:solidFill>
                  <a:srgbClr val="005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242999" y="810000"/>
            <a:ext cx="8640000" cy="4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7129949" y="51721"/>
            <a:ext cx="1926300" cy="48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2"/>
          </p:nvPr>
        </p:nvSpPr>
        <p:spPr>
          <a:xfrm>
            <a:off x="243000" y="450319"/>
            <a:ext cx="86400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7E78"/>
              </a:buClr>
              <a:buSzPts val="800"/>
              <a:buFont typeface="Arial"/>
              <a:buNone/>
              <a:defRPr sz="12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ldNum" idx="12"/>
          </p:nvPr>
        </p:nvSpPr>
        <p:spPr>
          <a:xfrm>
            <a:off x="6825599" y="47758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225707" y="814387"/>
            <a:ext cx="41322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2"/>
          </p:nvPr>
        </p:nvSpPr>
        <p:spPr>
          <a:xfrm>
            <a:off x="4572000" y="814387"/>
            <a:ext cx="43110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243001" y="81001"/>
            <a:ext cx="6839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600"/>
              <a:buFont typeface="Arial"/>
              <a:buNone/>
              <a:defRPr sz="2100" b="1" i="0" u="none" strike="noStrike" cap="none">
                <a:solidFill>
                  <a:srgbClr val="005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subTitle" idx="3"/>
          </p:nvPr>
        </p:nvSpPr>
        <p:spPr>
          <a:xfrm>
            <a:off x="243000" y="450319"/>
            <a:ext cx="864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7E78"/>
              </a:buClr>
              <a:buSzPts val="800"/>
              <a:buFont typeface="Arial"/>
              <a:buNone/>
              <a:defRPr sz="12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88888"/>
              </a:buClr>
              <a:buSzPts val="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7129949" y="51721"/>
            <a:ext cx="1926300" cy="48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6825600" y="47605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416052" y="458510"/>
            <a:ext cx="8311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1"/>
          </p:nvPr>
        </p:nvSpPr>
        <p:spPr>
          <a:xfrm>
            <a:off x="416052" y="663545"/>
            <a:ext cx="83118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̶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2"/>
          </p:nvPr>
        </p:nvSpPr>
        <p:spPr>
          <a:xfrm>
            <a:off x="119065" y="4754243"/>
            <a:ext cx="2882400" cy="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603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Char char="​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̶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8484395" y="4874067"/>
            <a:ext cx="244200" cy="1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entury Gothic"/>
              <a:buNone/>
            </a:pPr>
            <a:fld id="{00000000-1234-1234-1234-123412341234}" type="slidenum">
              <a:rPr lang="id" sz="7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2">
            <a:alphaModFix/>
          </a:blip>
          <a:srcRect b="74864"/>
          <a:stretch/>
        </p:blipFill>
        <p:spPr>
          <a:xfrm>
            <a:off x="-557270" y="4678042"/>
            <a:ext cx="8212026" cy="46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 rotWithShape="1">
          <a:blip r:embed="rId3">
            <a:alphaModFix/>
          </a:blip>
          <a:srcRect t="84912"/>
          <a:stretch/>
        </p:blipFill>
        <p:spPr>
          <a:xfrm>
            <a:off x="4806907" y="2383"/>
            <a:ext cx="5212530" cy="24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right image and text">
  <p:cSld name="Big right image and 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DDDBD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701677" y="1058569"/>
            <a:ext cx="2259300" cy="1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1"/>
          </p:nvPr>
        </p:nvSpPr>
        <p:spPr>
          <a:xfrm>
            <a:off x="701675" y="2682962"/>
            <a:ext cx="22593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39"/>
          <p:cNvSpPr>
            <a:spLocks noGrp="1"/>
          </p:cNvSpPr>
          <p:nvPr>
            <p:ph type="pic" idx="2"/>
          </p:nvPr>
        </p:nvSpPr>
        <p:spPr>
          <a:xfrm>
            <a:off x="3563937" y="699404"/>
            <a:ext cx="4878300" cy="3740100"/>
          </a:xfrm>
          <a:prstGeom prst="rect">
            <a:avLst/>
          </a:prstGeom>
          <a:solidFill>
            <a:srgbClr val="B5E1E7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AB5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68917A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6891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 type="tx">
  <p:cSld name="TITLE_AND_BOD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41"/>
          <p:cNvGrpSpPr/>
          <p:nvPr/>
        </p:nvGrpSpPr>
        <p:grpSpPr>
          <a:xfrm>
            <a:off x="-1442013" y="-15048"/>
            <a:ext cx="1371600" cy="411525"/>
            <a:chOff x="0" y="-1"/>
            <a:chExt cx="1828800" cy="548700"/>
          </a:xfrm>
        </p:grpSpPr>
        <p:sp>
          <p:nvSpPr>
            <p:cNvPr id="303" name="Google Shape;303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00505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0 80 80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41"/>
          <p:cNvGrpSpPr/>
          <p:nvPr/>
        </p:nvGrpSpPr>
        <p:grpSpPr>
          <a:xfrm>
            <a:off x="-1442013" y="460638"/>
            <a:ext cx="1371600" cy="411525"/>
            <a:chOff x="0" y="-1"/>
            <a:chExt cx="1828800" cy="548700"/>
          </a:xfrm>
        </p:grpSpPr>
        <p:sp>
          <p:nvSpPr>
            <p:cNvPr id="306" name="Google Shape;306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007E78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0 126 120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1"/>
          <p:cNvGrpSpPr/>
          <p:nvPr/>
        </p:nvGrpSpPr>
        <p:grpSpPr>
          <a:xfrm>
            <a:off x="-1442013" y="1412010"/>
            <a:ext cx="1371600" cy="411525"/>
            <a:chOff x="0" y="-1"/>
            <a:chExt cx="1828800" cy="548700"/>
          </a:xfrm>
        </p:grpSpPr>
        <p:sp>
          <p:nvSpPr>
            <p:cNvPr id="309" name="Google Shape;309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00B3A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0 179 172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41"/>
          <p:cNvGrpSpPr/>
          <p:nvPr/>
        </p:nvGrpSpPr>
        <p:grpSpPr>
          <a:xfrm>
            <a:off x="-1442013" y="1887698"/>
            <a:ext cx="1371600" cy="411525"/>
            <a:chOff x="0" y="-1"/>
            <a:chExt cx="1828800" cy="548700"/>
          </a:xfrm>
        </p:grpSpPr>
        <p:sp>
          <p:nvSpPr>
            <p:cNvPr id="312" name="Google Shape;312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199 237 235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41"/>
          <p:cNvGrpSpPr/>
          <p:nvPr/>
        </p:nvGrpSpPr>
        <p:grpSpPr>
          <a:xfrm>
            <a:off x="-1442013" y="936326"/>
            <a:ext cx="1371600" cy="411525"/>
            <a:chOff x="0" y="-1"/>
            <a:chExt cx="1828800" cy="548700"/>
          </a:xfrm>
        </p:grpSpPr>
        <p:sp>
          <p:nvSpPr>
            <p:cNvPr id="315" name="Google Shape;315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008E8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0 142 135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41"/>
          <p:cNvGrpSpPr/>
          <p:nvPr/>
        </p:nvGrpSpPr>
        <p:grpSpPr>
          <a:xfrm>
            <a:off x="-1442013" y="2839070"/>
            <a:ext cx="1371600" cy="411525"/>
            <a:chOff x="0" y="-1"/>
            <a:chExt cx="1828800" cy="548700"/>
          </a:xfrm>
        </p:grpSpPr>
        <p:sp>
          <p:nvSpPr>
            <p:cNvPr id="318" name="Google Shape;318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D2DE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210 222 0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41"/>
          <p:cNvGrpSpPr/>
          <p:nvPr/>
        </p:nvGrpSpPr>
        <p:grpSpPr>
          <a:xfrm>
            <a:off x="-1442013" y="3314756"/>
            <a:ext cx="1371600" cy="411525"/>
            <a:chOff x="0" y="-1"/>
            <a:chExt cx="1828800" cy="548700"/>
          </a:xfrm>
        </p:grpSpPr>
        <p:sp>
          <p:nvSpPr>
            <p:cNvPr id="321" name="Google Shape;321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F7F7C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244 247 194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41"/>
          <p:cNvGrpSpPr/>
          <p:nvPr/>
        </p:nvGrpSpPr>
        <p:grpSpPr>
          <a:xfrm>
            <a:off x="-1442013" y="2363382"/>
            <a:ext cx="1371600" cy="411525"/>
            <a:chOff x="0" y="-1"/>
            <a:chExt cx="1828800" cy="548700"/>
          </a:xfrm>
        </p:grpSpPr>
        <p:sp>
          <p:nvSpPr>
            <p:cNvPr id="324" name="Google Shape;324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6464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100 100 0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41"/>
          <p:cNvGrpSpPr/>
          <p:nvPr/>
        </p:nvGrpSpPr>
        <p:grpSpPr>
          <a:xfrm>
            <a:off x="-1442013" y="4266128"/>
            <a:ext cx="1371600" cy="411525"/>
            <a:chOff x="0" y="-1"/>
            <a:chExt cx="1828800" cy="548700"/>
          </a:xfrm>
        </p:grpSpPr>
        <p:sp>
          <p:nvSpPr>
            <p:cNvPr id="327" name="Google Shape;327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127 127 127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41"/>
          <p:cNvGrpSpPr/>
          <p:nvPr/>
        </p:nvGrpSpPr>
        <p:grpSpPr>
          <a:xfrm>
            <a:off x="-1442013" y="4741816"/>
            <a:ext cx="1371600" cy="411525"/>
            <a:chOff x="0" y="-1"/>
            <a:chExt cx="1828800" cy="548700"/>
          </a:xfrm>
        </p:grpSpPr>
        <p:sp>
          <p:nvSpPr>
            <p:cNvPr id="330" name="Google Shape;330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1"/>
            <p:cNvSpPr txBox="1"/>
            <p:nvPr/>
          </p:nvSpPr>
          <p:spPr>
            <a:xfrm>
              <a:off x="45719" y="120448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192 0 0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41"/>
          <p:cNvGrpSpPr/>
          <p:nvPr/>
        </p:nvGrpSpPr>
        <p:grpSpPr>
          <a:xfrm>
            <a:off x="-1442013" y="3790440"/>
            <a:ext cx="1371600" cy="411525"/>
            <a:chOff x="0" y="-1"/>
            <a:chExt cx="1828800" cy="548700"/>
          </a:xfrm>
        </p:grpSpPr>
        <p:sp>
          <p:nvSpPr>
            <p:cNvPr id="333" name="Google Shape;333;p41"/>
            <p:cNvSpPr/>
            <p:nvPr/>
          </p:nvSpPr>
          <p:spPr>
            <a:xfrm>
              <a:off x="0" y="-1"/>
              <a:ext cx="1828800" cy="5487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1"/>
            <p:cNvSpPr txBox="1"/>
            <p:nvPr/>
          </p:nvSpPr>
          <p:spPr>
            <a:xfrm>
              <a:off x="45719" y="120450"/>
              <a:ext cx="17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191 191 191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6" name="Google Shape;336;p41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2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202021" y="449060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7E78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Char char="•"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Char char="•"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Char char="•"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Char char="•"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2"/>
          </p:nvPr>
        </p:nvSpPr>
        <p:spPr>
          <a:xfrm>
            <a:off x="193799" y="4810625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◼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sldNum" idx="12"/>
          </p:nvPr>
        </p:nvSpPr>
        <p:spPr>
          <a:xfrm>
            <a:off x="8677611" y="4736017"/>
            <a:ext cx="233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/>
          <p:nvPr/>
        </p:nvSpPr>
        <p:spPr>
          <a:xfrm>
            <a:off x="-13189" y="-8907"/>
            <a:ext cx="4594800" cy="517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196822" y="128771"/>
            <a:ext cx="4264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/>
          <p:nvPr/>
        </p:nvSpPr>
        <p:spPr>
          <a:xfrm>
            <a:off x="6648062" y="-12701"/>
            <a:ext cx="2508600" cy="517410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60009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0" name="Google Shape;35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43"/>
          <p:cNvSpPr txBox="1">
            <a:spLocks noGrp="1"/>
          </p:cNvSpPr>
          <p:nvPr>
            <p:ph type="body" idx="2"/>
          </p:nvPr>
        </p:nvSpPr>
        <p:spPr>
          <a:xfrm>
            <a:off x="6857999" y="1384103"/>
            <a:ext cx="21249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43"/>
          <p:cNvSpPr txBox="1">
            <a:spLocks noGrp="1"/>
          </p:cNvSpPr>
          <p:nvPr>
            <p:ph type="body" idx="3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5_Custom Layout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8" name="Google Shape;35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60" name="Google Shape;360;p45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5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7D9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37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5_Custom Layout 2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/>
          <p:nvPr/>
        </p:nvSpPr>
        <p:spPr>
          <a:xfrm>
            <a:off x="6648062" y="-12701"/>
            <a:ext cx="2508600" cy="517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6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60009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5" name="Google Shape;36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67" name="Google Shape;367;p46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2"/>
          </p:nvPr>
        </p:nvSpPr>
        <p:spPr>
          <a:xfrm>
            <a:off x="6857999" y="1384103"/>
            <a:ext cx="2099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body" idx="3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7D9C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637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>
            <a:spLocks noGrp="1"/>
          </p:cNvSpPr>
          <p:nvPr>
            <p:ph type="title"/>
          </p:nvPr>
        </p:nvSpPr>
        <p:spPr>
          <a:xfrm>
            <a:off x="243001" y="81000"/>
            <a:ext cx="66294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600"/>
              <a:buFont typeface="Calibri"/>
              <a:buNone/>
              <a:defRPr sz="2100" b="1" i="0" u="none" strike="noStrike" cap="none">
                <a:solidFill>
                  <a:srgbClr val="005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1"/>
          </p:nvPr>
        </p:nvSpPr>
        <p:spPr>
          <a:xfrm>
            <a:off x="242999" y="810000"/>
            <a:ext cx="8640000" cy="4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8"/>
          <p:cNvSpPr/>
          <p:nvPr/>
        </p:nvSpPr>
        <p:spPr>
          <a:xfrm>
            <a:off x="7129949" y="51721"/>
            <a:ext cx="1926300" cy="48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8"/>
          <p:cNvSpPr txBox="1">
            <a:spLocks noGrp="1"/>
          </p:cNvSpPr>
          <p:nvPr>
            <p:ph type="subTitle" idx="2"/>
          </p:nvPr>
        </p:nvSpPr>
        <p:spPr>
          <a:xfrm>
            <a:off x="243000" y="450319"/>
            <a:ext cx="86400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sldNum" idx="12"/>
          </p:nvPr>
        </p:nvSpPr>
        <p:spPr>
          <a:xfrm>
            <a:off x="6825599" y="47758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Custom Layout">
  <p:cSld name="14_Custom Layou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49"/>
          <p:cNvGrpSpPr/>
          <p:nvPr/>
        </p:nvGrpSpPr>
        <p:grpSpPr>
          <a:xfrm>
            <a:off x="-1442014" y="-15049"/>
            <a:ext cx="1371600" cy="411525"/>
            <a:chOff x="-1" y="-1"/>
            <a:chExt cx="1828800" cy="548700"/>
          </a:xfrm>
        </p:grpSpPr>
        <p:sp>
          <p:nvSpPr>
            <p:cNvPr id="384" name="Google Shape;384;p49"/>
            <p:cNvSpPr/>
            <p:nvPr/>
          </p:nvSpPr>
          <p:spPr>
            <a:xfrm>
              <a:off x="-1" y="-1"/>
              <a:ext cx="1828800" cy="548700"/>
            </a:xfrm>
            <a:prstGeom prst="rect">
              <a:avLst/>
            </a:prstGeom>
            <a:solidFill>
              <a:srgbClr val="00505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0 80 80</a:t>
              </a:r>
              <a:endParaRPr sz="1100"/>
            </a:p>
          </p:txBody>
        </p:sp>
      </p:grpSp>
      <p:grpSp>
        <p:nvGrpSpPr>
          <p:cNvPr id="386" name="Google Shape;386;p49"/>
          <p:cNvGrpSpPr/>
          <p:nvPr/>
        </p:nvGrpSpPr>
        <p:grpSpPr>
          <a:xfrm>
            <a:off x="-1442014" y="460637"/>
            <a:ext cx="1371600" cy="411525"/>
            <a:chOff x="-1" y="-2"/>
            <a:chExt cx="1828800" cy="548700"/>
          </a:xfrm>
        </p:grpSpPr>
        <p:sp>
          <p:nvSpPr>
            <p:cNvPr id="387" name="Google Shape;387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007E78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0 126 120</a:t>
              </a:r>
              <a:endParaRPr sz="1100"/>
            </a:p>
          </p:txBody>
        </p:sp>
      </p:grpSp>
      <p:grpSp>
        <p:nvGrpSpPr>
          <p:cNvPr id="389" name="Google Shape;389;p49"/>
          <p:cNvGrpSpPr/>
          <p:nvPr/>
        </p:nvGrpSpPr>
        <p:grpSpPr>
          <a:xfrm>
            <a:off x="-1442014" y="1412009"/>
            <a:ext cx="1371600" cy="411525"/>
            <a:chOff x="-1" y="-2"/>
            <a:chExt cx="1828800" cy="548700"/>
          </a:xfrm>
        </p:grpSpPr>
        <p:sp>
          <p:nvSpPr>
            <p:cNvPr id="390" name="Google Shape;390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00B3AC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0 179 172</a:t>
              </a:r>
              <a:endParaRPr sz="1100"/>
            </a:p>
          </p:txBody>
        </p:sp>
      </p:grpSp>
      <p:grpSp>
        <p:nvGrpSpPr>
          <p:cNvPr id="392" name="Google Shape;392;p49"/>
          <p:cNvGrpSpPr/>
          <p:nvPr/>
        </p:nvGrpSpPr>
        <p:grpSpPr>
          <a:xfrm>
            <a:off x="-1442014" y="1887696"/>
            <a:ext cx="1371600" cy="411525"/>
            <a:chOff x="-1" y="-2"/>
            <a:chExt cx="1828800" cy="548700"/>
          </a:xfrm>
        </p:grpSpPr>
        <p:sp>
          <p:nvSpPr>
            <p:cNvPr id="393" name="Google Shape;393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199 237 235</a:t>
              </a:r>
              <a:endParaRPr sz="1100"/>
            </a:p>
          </p:txBody>
        </p:sp>
      </p:grpSp>
      <p:grpSp>
        <p:nvGrpSpPr>
          <p:cNvPr id="395" name="Google Shape;395;p49"/>
          <p:cNvGrpSpPr/>
          <p:nvPr/>
        </p:nvGrpSpPr>
        <p:grpSpPr>
          <a:xfrm>
            <a:off x="-1442014" y="936323"/>
            <a:ext cx="1371600" cy="411525"/>
            <a:chOff x="-1" y="-2"/>
            <a:chExt cx="1828800" cy="548700"/>
          </a:xfrm>
        </p:grpSpPr>
        <p:sp>
          <p:nvSpPr>
            <p:cNvPr id="396" name="Google Shape;396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008E8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0 142 135</a:t>
              </a:r>
              <a:endParaRPr sz="1100"/>
            </a:p>
          </p:txBody>
        </p:sp>
      </p:grpSp>
      <p:grpSp>
        <p:nvGrpSpPr>
          <p:cNvPr id="398" name="Google Shape;398;p49"/>
          <p:cNvGrpSpPr/>
          <p:nvPr/>
        </p:nvGrpSpPr>
        <p:grpSpPr>
          <a:xfrm>
            <a:off x="-1442014" y="2839067"/>
            <a:ext cx="1371600" cy="411525"/>
            <a:chOff x="-1" y="-2"/>
            <a:chExt cx="1828800" cy="548700"/>
          </a:xfrm>
        </p:grpSpPr>
        <p:sp>
          <p:nvSpPr>
            <p:cNvPr id="399" name="Google Shape;399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D2DE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210 222 0</a:t>
              </a:r>
              <a:endParaRPr sz="1100"/>
            </a:p>
          </p:txBody>
        </p:sp>
      </p:grpSp>
      <p:grpSp>
        <p:nvGrpSpPr>
          <p:cNvPr id="401" name="Google Shape;401;p49"/>
          <p:cNvGrpSpPr/>
          <p:nvPr/>
        </p:nvGrpSpPr>
        <p:grpSpPr>
          <a:xfrm>
            <a:off x="-1442014" y="3314754"/>
            <a:ext cx="1371600" cy="411525"/>
            <a:chOff x="-1" y="-2"/>
            <a:chExt cx="1828800" cy="548700"/>
          </a:xfrm>
        </p:grpSpPr>
        <p:sp>
          <p:nvSpPr>
            <p:cNvPr id="402" name="Google Shape;402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F7F7C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244 247 194</a:t>
              </a:r>
              <a:endParaRPr sz="1100"/>
            </a:p>
          </p:txBody>
        </p:sp>
      </p:grpSp>
      <p:grpSp>
        <p:nvGrpSpPr>
          <p:cNvPr id="404" name="Google Shape;404;p49"/>
          <p:cNvGrpSpPr/>
          <p:nvPr/>
        </p:nvGrpSpPr>
        <p:grpSpPr>
          <a:xfrm>
            <a:off x="-1442014" y="2363381"/>
            <a:ext cx="1371600" cy="411525"/>
            <a:chOff x="-1" y="-2"/>
            <a:chExt cx="1828800" cy="548700"/>
          </a:xfrm>
        </p:grpSpPr>
        <p:sp>
          <p:nvSpPr>
            <p:cNvPr id="405" name="Google Shape;405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6464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100 100 0</a:t>
              </a:r>
              <a:endParaRPr sz="1100"/>
            </a:p>
          </p:txBody>
        </p:sp>
      </p:grpSp>
      <p:grpSp>
        <p:nvGrpSpPr>
          <p:cNvPr id="407" name="Google Shape;407;p49"/>
          <p:cNvGrpSpPr/>
          <p:nvPr/>
        </p:nvGrpSpPr>
        <p:grpSpPr>
          <a:xfrm>
            <a:off x="-1442014" y="4266125"/>
            <a:ext cx="1371600" cy="411525"/>
            <a:chOff x="-1" y="-2"/>
            <a:chExt cx="1828800" cy="548700"/>
          </a:xfrm>
        </p:grpSpPr>
        <p:sp>
          <p:nvSpPr>
            <p:cNvPr id="408" name="Google Shape;408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127 127 127</a:t>
              </a:r>
              <a:endParaRPr sz="1100"/>
            </a:p>
          </p:txBody>
        </p:sp>
      </p:grpSp>
      <p:grpSp>
        <p:nvGrpSpPr>
          <p:cNvPr id="410" name="Google Shape;410;p49"/>
          <p:cNvGrpSpPr/>
          <p:nvPr/>
        </p:nvGrpSpPr>
        <p:grpSpPr>
          <a:xfrm>
            <a:off x="-1442014" y="4741813"/>
            <a:ext cx="1371600" cy="411525"/>
            <a:chOff x="-1" y="-1"/>
            <a:chExt cx="1828800" cy="548700"/>
          </a:xfrm>
        </p:grpSpPr>
        <p:sp>
          <p:nvSpPr>
            <p:cNvPr id="411" name="Google Shape;411;p49"/>
            <p:cNvSpPr/>
            <p:nvPr/>
          </p:nvSpPr>
          <p:spPr>
            <a:xfrm>
              <a:off x="-1" y="-1"/>
              <a:ext cx="1828800" cy="5487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192 0 0</a:t>
              </a:r>
              <a:endParaRPr sz="1100"/>
            </a:p>
          </p:txBody>
        </p:sp>
      </p:grpSp>
      <p:grpSp>
        <p:nvGrpSpPr>
          <p:cNvPr id="413" name="Google Shape;413;p49"/>
          <p:cNvGrpSpPr/>
          <p:nvPr/>
        </p:nvGrpSpPr>
        <p:grpSpPr>
          <a:xfrm>
            <a:off x="-1442014" y="3790439"/>
            <a:ext cx="1371600" cy="411525"/>
            <a:chOff x="-1" y="-2"/>
            <a:chExt cx="1828800" cy="548700"/>
          </a:xfrm>
        </p:grpSpPr>
        <p:sp>
          <p:nvSpPr>
            <p:cNvPr id="414" name="Google Shape;414;p49"/>
            <p:cNvSpPr/>
            <p:nvPr/>
          </p:nvSpPr>
          <p:spPr>
            <a:xfrm>
              <a:off x="-1" y="-2"/>
              <a:ext cx="1828800" cy="5487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9"/>
            <p:cNvSpPr txBox="1"/>
            <p:nvPr/>
          </p:nvSpPr>
          <p:spPr>
            <a:xfrm>
              <a:off x="45719" y="98989"/>
              <a:ext cx="17373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191 191 191</a:t>
              </a:r>
              <a:endParaRPr sz="1100"/>
            </a:p>
          </p:txBody>
        </p:sp>
      </p:grpSp>
      <p:sp>
        <p:nvSpPr>
          <p:cNvPr id="416" name="Google Shape;416;p49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7" name="Google Shape;417;p49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1" y="4642340"/>
            <a:ext cx="961727" cy="43522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9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49"/>
          <p:cNvSpPr txBox="1">
            <a:spLocks noGrp="1"/>
          </p:cNvSpPr>
          <p:nvPr>
            <p:ph type="body" idx="2"/>
          </p:nvPr>
        </p:nvSpPr>
        <p:spPr>
          <a:xfrm>
            <a:off x="193796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49"/>
          <p:cNvSpPr txBox="1">
            <a:spLocks noGrp="1"/>
          </p:cNvSpPr>
          <p:nvPr>
            <p:ph type="sldNum" idx="12"/>
          </p:nvPr>
        </p:nvSpPr>
        <p:spPr>
          <a:xfrm>
            <a:off x="8705765" y="4752336"/>
            <a:ext cx="2052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2394"/>
            <a:ext cx="7805316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92" y="4815508"/>
            <a:ext cx="6026261" cy="138676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20748D-4821-421E-BDDB-0AAD5EE4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58231"/>
            <a:ext cx="7805315" cy="2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E56C8-AAAE-4372-BD90-32DAAF36C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5EE1F-97DB-4298-A2C8-FFFBC52D3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A5DB1-872E-4ACF-BA77-295C123C8AD0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4888B-21FA-46EF-BC79-366F918A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63C62-EA93-42F8-82C4-CFEDE03FE88A}"/>
              </a:ext>
            </a:extLst>
          </p:cNvPr>
          <p:cNvGrpSpPr/>
          <p:nvPr userDrawn="1"/>
        </p:nvGrpSpPr>
        <p:grpSpPr>
          <a:xfrm>
            <a:off x="75792" y="1"/>
            <a:ext cx="460895" cy="595805"/>
            <a:chOff x="82914" y="0"/>
            <a:chExt cx="1417440" cy="1573616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1F56DB73-9BEB-405E-BA54-1E48E32C4567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01135-E483-4A21-BF11-512F46709D5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8387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695325" y="1363626"/>
            <a:ext cx="7886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695325" y="3842616"/>
            <a:ext cx="7886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5400000">
            <a:off x="8539859" y="4539360"/>
            <a:ext cx="595805" cy="6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95326" y="2937003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t="2238"/>
          <a:stretch/>
        </p:blipFill>
        <p:spPr>
          <a:xfrm>
            <a:off x="3235301" y="335136"/>
            <a:ext cx="2673398" cy="63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2539460" y="4880345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5"/>
          <p:cNvGrpSpPr/>
          <p:nvPr/>
        </p:nvGrpSpPr>
        <p:grpSpPr>
          <a:xfrm>
            <a:off x="0" y="1"/>
            <a:ext cx="2490192" cy="5145841"/>
            <a:chOff x="-11735" y="238130"/>
            <a:chExt cx="3320256" cy="6861122"/>
          </a:xfrm>
        </p:grpSpPr>
        <p:pic>
          <p:nvPicPr>
            <p:cNvPr id="97" name="Google Shape;97;p15"/>
            <p:cNvPicPr preferRelativeResize="0"/>
            <p:nvPr/>
          </p:nvPicPr>
          <p:blipFill rotWithShape="1">
            <a:blip r:embed="rId4">
              <a:alphaModFix/>
            </a:blip>
            <a:srcRect t="9329"/>
            <a:stretch/>
          </p:blipFill>
          <p:spPr>
            <a:xfrm>
              <a:off x="0" y="238130"/>
              <a:ext cx="3308521" cy="2314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2330534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4273271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/>
            <p:cNvPicPr preferRelativeResize="0"/>
            <p:nvPr/>
          </p:nvPicPr>
          <p:blipFill rotWithShape="1">
            <a:blip r:embed="rId4">
              <a:alphaModFix/>
            </a:blip>
            <a:srcRect t="65915"/>
            <a:stretch/>
          </p:blipFill>
          <p:spPr>
            <a:xfrm>
              <a:off x="-11735" y="6229151"/>
              <a:ext cx="3308521" cy="870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615609" y="1382131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30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4880344"/>
            <a:ext cx="68166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434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28650" y="4880345"/>
            <a:ext cx="6816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68192" y="71798"/>
            <a:ext cx="445910" cy="5000154"/>
            <a:chOff x="69662" y="51699"/>
            <a:chExt cx="627247" cy="6913930"/>
          </a:xfrm>
        </p:grpSpPr>
        <p:pic>
          <p:nvPicPr>
            <p:cNvPr id="120" name="Google Shape;120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662" y="51699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662" y="630619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1195842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1774762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2347554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2926474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928" y="349169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928" y="407061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787" y="465607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787" y="523499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420" y="5800220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420" y="6379140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26101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5400000">
            <a:off x="8539859" y="4539360"/>
            <a:ext cx="595805" cy="61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5299" y="0"/>
            <a:ext cx="1638701" cy="16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ctrTitle"/>
          </p:nvPr>
        </p:nvSpPr>
        <p:spPr>
          <a:xfrm>
            <a:off x="628650" y="1450775"/>
            <a:ext cx="7886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>
            <a:off x="644822" y="4117691"/>
            <a:ext cx="7886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2"/>
          </p:nvPr>
        </p:nvSpPr>
        <p:spPr>
          <a:xfrm>
            <a:off x="644821" y="3098921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t="2238"/>
          <a:stretch/>
        </p:blipFill>
        <p:spPr>
          <a:xfrm>
            <a:off x="56877" y="82468"/>
            <a:ext cx="2673398" cy="63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136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5400000">
            <a:off x="8539859" y="4539360"/>
            <a:ext cx="595805" cy="61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t="2238"/>
          <a:stretch/>
        </p:blipFill>
        <p:spPr>
          <a:xfrm>
            <a:off x="3235301" y="335136"/>
            <a:ext cx="2673398" cy="63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644822" y="1451012"/>
            <a:ext cx="78867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644822" y="3930002"/>
            <a:ext cx="7886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100"/>
              <a:buFont typeface="Arial"/>
              <a:buNone/>
              <a:defRPr sz="1100" b="0" i="1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644823" y="3024389"/>
            <a:ext cx="78867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8696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68696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768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264956" y="1370402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22803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0"/>
          <p:cNvGrpSpPr/>
          <p:nvPr/>
        </p:nvGrpSpPr>
        <p:grpSpPr>
          <a:xfrm>
            <a:off x="6670867" y="0"/>
            <a:ext cx="2490192" cy="5145841"/>
            <a:chOff x="-11735" y="238130"/>
            <a:chExt cx="3320256" cy="6861122"/>
          </a:xfrm>
        </p:grpSpPr>
        <p:pic>
          <p:nvPicPr>
            <p:cNvPr id="155" name="Google Shape;155;p20"/>
            <p:cNvPicPr preferRelativeResize="0"/>
            <p:nvPr/>
          </p:nvPicPr>
          <p:blipFill rotWithShape="1">
            <a:blip r:embed="rId4">
              <a:alphaModFix/>
            </a:blip>
            <a:srcRect t="9329"/>
            <a:stretch/>
          </p:blipFill>
          <p:spPr>
            <a:xfrm>
              <a:off x="0" y="238130"/>
              <a:ext cx="3308521" cy="2314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0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2330534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0"/>
            <p:cNvPicPr preferRelativeResize="0"/>
            <p:nvPr/>
          </p:nvPicPr>
          <p:blipFill rotWithShape="1">
            <a:blip r:embed="rId4">
              <a:alphaModFix/>
            </a:blip>
            <a:srcRect t="14675"/>
            <a:stretch/>
          </p:blipFill>
          <p:spPr>
            <a:xfrm>
              <a:off x="0" y="4273271"/>
              <a:ext cx="3308521" cy="2178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0"/>
            <p:cNvPicPr preferRelativeResize="0"/>
            <p:nvPr/>
          </p:nvPicPr>
          <p:blipFill rotWithShape="1">
            <a:blip r:embed="rId4">
              <a:alphaModFix/>
            </a:blip>
            <a:srcRect t="65915"/>
            <a:stretch/>
          </p:blipFill>
          <p:spPr>
            <a:xfrm>
              <a:off x="-11735" y="6229151"/>
              <a:ext cx="3308521" cy="870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20"/>
          <p:cNvSpPr txBox="1">
            <a:spLocks noGrp="1"/>
          </p:cNvSpPr>
          <p:nvPr>
            <p:ph type="body" idx="2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519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2539460" y="4880345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2615609" y="1382131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0" y="0"/>
            <a:ext cx="24903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566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2615609" y="102394"/>
            <a:ext cx="58998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dt" idx="10"/>
          </p:nvPr>
        </p:nvSpPr>
        <p:spPr>
          <a:xfrm>
            <a:off x="2539460" y="4880345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2615609" y="1382131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3"/>
          </p:nvPr>
        </p:nvSpPr>
        <p:spPr>
          <a:xfrm>
            <a:off x="2615608" y="472964"/>
            <a:ext cx="58998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-18025" y="4879"/>
            <a:ext cx="2443200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2" descr="A white and black design&#10;&#10;Description automatically generated"/>
          <p:cNvPicPr preferRelativeResize="0"/>
          <p:nvPr/>
        </p:nvPicPr>
        <p:blipFill rotWithShape="1">
          <a:blip r:embed="rId4">
            <a:alphaModFix amt="35000"/>
          </a:blip>
          <a:srcRect l="50083" t="50083" r="-570" b="-590"/>
          <a:stretch/>
        </p:blipFill>
        <p:spPr>
          <a:xfrm rot="10800000" flipH="1">
            <a:off x="-18026" y="4184414"/>
            <a:ext cx="958674" cy="95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011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264956" y="1370402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6653809" y="0"/>
            <a:ext cx="24903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2"/>
          </p:nvPr>
        </p:nvSpPr>
        <p:spPr>
          <a:xfrm>
            <a:off x="6818246" y="1369723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>
            <a:spLocks noGrp="1"/>
          </p:cNvSpPr>
          <p:nvPr>
            <p:ph type="body" idx="3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908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 descr="A pattern of blue and yellow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3750" b="13764"/>
          <a:stretch/>
        </p:blipFill>
        <p:spPr>
          <a:xfrm>
            <a:off x="6034935" y="0"/>
            <a:ext cx="1332172" cy="514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264956" y="1370402"/>
            <a:ext cx="62583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05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dt" idx="10"/>
          </p:nvPr>
        </p:nvSpPr>
        <p:spPr>
          <a:xfrm>
            <a:off x="1617292" y="4897448"/>
            <a:ext cx="4905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2"/>
          </p:nvPr>
        </p:nvSpPr>
        <p:spPr>
          <a:xfrm>
            <a:off x="6818246" y="1369723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58944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>
            <a:spLocks noGrp="1"/>
          </p:cNvSpPr>
          <p:nvPr>
            <p:ph type="body" idx="3"/>
          </p:nvPr>
        </p:nvSpPr>
        <p:spPr>
          <a:xfrm>
            <a:off x="628651" y="472964"/>
            <a:ext cx="58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6701021" y="0"/>
            <a:ext cx="2443200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4" descr="A white and black design&#10;&#10;Description automatically generated"/>
          <p:cNvPicPr preferRelativeResize="0"/>
          <p:nvPr/>
        </p:nvPicPr>
        <p:blipFill rotWithShape="1">
          <a:blip r:embed="rId5">
            <a:alphaModFix amt="35000"/>
          </a:blip>
          <a:srcRect l="50083" t="50083" r="-570" b="-590"/>
          <a:stretch/>
        </p:blipFill>
        <p:spPr>
          <a:xfrm rot="10800000">
            <a:off x="8185326" y="4184414"/>
            <a:ext cx="958674" cy="95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5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>
            <a:off x="4571999" y="0"/>
            <a:ext cx="45720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sldNum" idx="12"/>
          </p:nvPr>
        </p:nvSpPr>
        <p:spPr>
          <a:xfrm>
            <a:off x="8795787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38052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628650" y="472964"/>
            <a:ext cx="38052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640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/>
          <p:nvPr/>
        </p:nvSpPr>
        <p:spPr>
          <a:xfrm>
            <a:off x="4561367" y="0"/>
            <a:ext cx="45825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1296573" y="4751606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3789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6" y="4713182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37893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7" name="Google Shape;217;p26" descr="A black and white design&#10;&#10;Description automatically generated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42217" y="-202190"/>
            <a:ext cx="1500698" cy="150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13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120087" y="102394"/>
            <a:ext cx="43695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120087" y="415023"/>
            <a:ext cx="4369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875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120087" y="102394"/>
            <a:ext cx="43695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120087" y="489638"/>
            <a:ext cx="4369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2" name="Google Shape;232;p28" descr="A black and white design&#10;&#10;Description automatically generated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 rot="10800000">
            <a:off x="1" y="3633512"/>
            <a:ext cx="1500698" cy="1509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736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9"/>
          <p:cNvPicPr preferRelativeResize="0"/>
          <p:nvPr/>
        </p:nvPicPr>
        <p:blipFill rotWithShape="1">
          <a:blip r:embed="rId2">
            <a:alphaModFix/>
          </a:blip>
          <a:srcRect t="2238"/>
          <a:stretch/>
        </p:blipFill>
        <p:spPr>
          <a:xfrm>
            <a:off x="3509084" y="2318009"/>
            <a:ext cx="2125831" cy="50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74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0"/>
          <p:cNvGrpSpPr/>
          <p:nvPr/>
        </p:nvGrpSpPr>
        <p:grpSpPr>
          <a:xfrm>
            <a:off x="0" y="0"/>
            <a:ext cx="3452924" cy="5148183"/>
            <a:chOff x="0" y="-3122"/>
            <a:chExt cx="4603899" cy="6864244"/>
          </a:xfrm>
        </p:grpSpPr>
        <p:grpSp>
          <p:nvGrpSpPr>
            <p:cNvPr id="237" name="Google Shape;237;p30"/>
            <p:cNvGrpSpPr/>
            <p:nvPr/>
          </p:nvGrpSpPr>
          <p:grpSpPr>
            <a:xfrm>
              <a:off x="0" y="-3122"/>
              <a:ext cx="3320256" cy="6861122"/>
              <a:chOff x="-11735" y="238130"/>
              <a:chExt cx="3320256" cy="6861122"/>
            </a:xfrm>
          </p:grpSpPr>
          <p:pic>
            <p:nvPicPr>
              <p:cNvPr id="238" name="Google Shape;238;p30"/>
              <p:cNvPicPr preferRelativeResize="0"/>
              <p:nvPr/>
            </p:nvPicPr>
            <p:blipFill rotWithShape="1">
              <a:blip r:embed="rId2">
                <a:alphaModFix/>
              </a:blip>
              <a:srcRect t="9329"/>
              <a:stretch/>
            </p:blipFill>
            <p:spPr>
              <a:xfrm>
                <a:off x="0" y="238130"/>
                <a:ext cx="3308521" cy="2314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30"/>
              <p:cNvPicPr preferRelativeResize="0"/>
              <p:nvPr/>
            </p:nvPicPr>
            <p:blipFill rotWithShape="1">
              <a:blip r:embed="rId2">
                <a:alphaModFix/>
              </a:blip>
              <a:srcRect t="14675"/>
              <a:stretch/>
            </p:blipFill>
            <p:spPr>
              <a:xfrm>
                <a:off x="0" y="2330534"/>
                <a:ext cx="3308521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30"/>
              <p:cNvPicPr preferRelativeResize="0"/>
              <p:nvPr/>
            </p:nvPicPr>
            <p:blipFill rotWithShape="1">
              <a:blip r:embed="rId2">
                <a:alphaModFix/>
              </a:blip>
              <a:srcRect t="14675"/>
              <a:stretch/>
            </p:blipFill>
            <p:spPr>
              <a:xfrm>
                <a:off x="0" y="4273271"/>
                <a:ext cx="3308521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30"/>
              <p:cNvPicPr preferRelativeResize="0"/>
              <p:nvPr/>
            </p:nvPicPr>
            <p:blipFill rotWithShape="1">
              <a:blip r:embed="rId2">
                <a:alphaModFix/>
              </a:blip>
              <a:srcRect t="65915"/>
              <a:stretch/>
            </p:blipFill>
            <p:spPr>
              <a:xfrm>
                <a:off x="-11735" y="6229151"/>
                <a:ext cx="3308521" cy="8701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30"/>
            <p:cNvGrpSpPr/>
            <p:nvPr/>
          </p:nvGrpSpPr>
          <p:grpSpPr>
            <a:xfrm>
              <a:off x="3095939" y="0"/>
              <a:ext cx="1507960" cy="6861122"/>
              <a:chOff x="367491" y="238130"/>
              <a:chExt cx="1507960" cy="6861122"/>
            </a:xfrm>
          </p:grpSpPr>
          <p:pic>
            <p:nvPicPr>
              <p:cNvPr id="243" name="Google Shape;243;p30"/>
              <p:cNvPicPr preferRelativeResize="0"/>
              <p:nvPr/>
            </p:nvPicPr>
            <p:blipFill rotWithShape="1">
              <a:blip r:embed="rId2">
                <a:alphaModFix/>
              </a:blip>
              <a:srcRect l="11107" t="9329" r="43313"/>
              <a:stretch/>
            </p:blipFill>
            <p:spPr>
              <a:xfrm>
                <a:off x="367493" y="238130"/>
                <a:ext cx="1507958" cy="2314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30"/>
              <p:cNvPicPr preferRelativeResize="0"/>
              <p:nvPr/>
            </p:nvPicPr>
            <p:blipFill rotWithShape="1">
              <a:blip r:embed="rId2">
                <a:alphaModFix/>
              </a:blip>
              <a:srcRect l="11107" t="14675" r="43313"/>
              <a:stretch/>
            </p:blipFill>
            <p:spPr>
              <a:xfrm>
                <a:off x="367492" y="2330534"/>
                <a:ext cx="1507958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30"/>
              <p:cNvPicPr preferRelativeResize="0"/>
              <p:nvPr/>
            </p:nvPicPr>
            <p:blipFill rotWithShape="1">
              <a:blip r:embed="rId2">
                <a:alphaModFix/>
              </a:blip>
              <a:srcRect l="11107" t="14675" r="43313"/>
              <a:stretch/>
            </p:blipFill>
            <p:spPr>
              <a:xfrm>
                <a:off x="367491" y="4273271"/>
                <a:ext cx="1507958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30"/>
              <p:cNvPicPr preferRelativeResize="0"/>
              <p:nvPr/>
            </p:nvPicPr>
            <p:blipFill rotWithShape="1">
              <a:blip r:embed="rId2">
                <a:alphaModFix/>
              </a:blip>
              <a:srcRect l="11816" t="65915" r="42961"/>
              <a:stretch/>
            </p:blipFill>
            <p:spPr>
              <a:xfrm>
                <a:off x="379225" y="6229151"/>
                <a:ext cx="1496223" cy="8701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7" name="Google Shape;247;p30"/>
          <p:cNvGrpSpPr/>
          <p:nvPr/>
        </p:nvGrpSpPr>
        <p:grpSpPr>
          <a:xfrm>
            <a:off x="5691071" y="-2341"/>
            <a:ext cx="3452929" cy="5148183"/>
            <a:chOff x="7599832" y="-3122"/>
            <a:chExt cx="4603905" cy="6864244"/>
          </a:xfrm>
        </p:grpSpPr>
        <p:grpSp>
          <p:nvGrpSpPr>
            <p:cNvPr id="248" name="Google Shape;248;p30"/>
            <p:cNvGrpSpPr/>
            <p:nvPr/>
          </p:nvGrpSpPr>
          <p:grpSpPr>
            <a:xfrm flipH="1">
              <a:off x="8883481" y="-3122"/>
              <a:ext cx="3320256" cy="6861122"/>
              <a:chOff x="-11735" y="238130"/>
              <a:chExt cx="3320256" cy="6861122"/>
            </a:xfrm>
          </p:grpSpPr>
          <p:pic>
            <p:nvPicPr>
              <p:cNvPr id="249" name="Google Shape;249;p30"/>
              <p:cNvPicPr preferRelativeResize="0"/>
              <p:nvPr/>
            </p:nvPicPr>
            <p:blipFill rotWithShape="1">
              <a:blip r:embed="rId2">
                <a:alphaModFix/>
              </a:blip>
              <a:srcRect t="9329"/>
              <a:stretch/>
            </p:blipFill>
            <p:spPr>
              <a:xfrm>
                <a:off x="0" y="238130"/>
                <a:ext cx="3308521" cy="2314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30"/>
              <p:cNvPicPr preferRelativeResize="0"/>
              <p:nvPr/>
            </p:nvPicPr>
            <p:blipFill rotWithShape="1">
              <a:blip r:embed="rId2">
                <a:alphaModFix/>
              </a:blip>
              <a:srcRect t="14675"/>
              <a:stretch/>
            </p:blipFill>
            <p:spPr>
              <a:xfrm>
                <a:off x="0" y="2330534"/>
                <a:ext cx="3308521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30"/>
              <p:cNvPicPr preferRelativeResize="0"/>
              <p:nvPr/>
            </p:nvPicPr>
            <p:blipFill rotWithShape="1">
              <a:blip r:embed="rId2">
                <a:alphaModFix/>
              </a:blip>
              <a:srcRect t="14675"/>
              <a:stretch/>
            </p:blipFill>
            <p:spPr>
              <a:xfrm>
                <a:off x="0" y="4273271"/>
                <a:ext cx="3308521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30"/>
              <p:cNvPicPr preferRelativeResize="0"/>
              <p:nvPr/>
            </p:nvPicPr>
            <p:blipFill rotWithShape="1">
              <a:blip r:embed="rId2">
                <a:alphaModFix/>
              </a:blip>
              <a:srcRect t="65915"/>
              <a:stretch/>
            </p:blipFill>
            <p:spPr>
              <a:xfrm>
                <a:off x="-11735" y="6229151"/>
                <a:ext cx="3308521" cy="8701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3" name="Google Shape;253;p30"/>
            <p:cNvGrpSpPr/>
            <p:nvPr/>
          </p:nvGrpSpPr>
          <p:grpSpPr>
            <a:xfrm flipH="1">
              <a:off x="7599832" y="0"/>
              <a:ext cx="1521340" cy="6861122"/>
              <a:chOff x="342382" y="238130"/>
              <a:chExt cx="1521340" cy="6861122"/>
            </a:xfrm>
          </p:grpSpPr>
          <p:pic>
            <p:nvPicPr>
              <p:cNvPr id="254" name="Google Shape;254;p30"/>
              <p:cNvPicPr preferRelativeResize="0"/>
              <p:nvPr/>
            </p:nvPicPr>
            <p:blipFill rotWithShape="1">
              <a:blip r:embed="rId2">
                <a:alphaModFix/>
              </a:blip>
              <a:srcRect l="10350" t="9329" r="43668"/>
              <a:stretch/>
            </p:blipFill>
            <p:spPr>
              <a:xfrm>
                <a:off x="342382" y="238130"/>
                <a:ext cx="1521334" cy="2314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30"/>
              <p:cNvPicPr preferRelativeResize="0"/>
              <p:nvPr/>
            </p:nvPicPr>
            <p:blipFill rotWithShape="1">
              <a:blip r:embed="rId2">
                <a:alphaModFix/>
              </a:blip>
              <a:srcRect l="10350" t="14675" r="43668"/>
              <a:stretch/>
            </p:blipFill>
            <p:spPr>
              <a:xfrm>
                <a:off x="342384" y="2330534"/>
                <a:ext cx="1521334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30"/>
              <p:cNvPicPr preferRelativeResize="0"/>
              <p:nvPr/>
            </p:nvPicPr>
            <p:blipFill rotWithShape="1">
              <a:blip r:embed="rId2">
                <a:alphaModFix/>
              </a:blip>
              <a:srcRect l="10350" t="14675" r="43668"/>
              <a:stretch/>
            </p:blipFill>
            <p:spPr>
              <a:xfrm>
                <a:off x="342384" y="4273271"/>
                <a:ext cx="1521336" cy="2178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30"/>
              <p:cNvPicPr preferRelativeResize="0"/>
              <p:nvPr/>
            </p:nvPicPr>
            <p:blipFill rotWithShape="1">
              <a:blip r:embed="rId2">
                <a:alphaModFix/>
              </a:blip>
              <a:srcRect l="10704" t="65915" r="43311"/>
              <a:stretch/>
            </p:blipFill>
            <p:spPr>
              <a:xfrm>
                <a:off x="342385" y="6229151"/>
                <a:ext cx="1521337" cy="8701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 l="429" t="3068" r="1904" b="1629"/>
          <a:stretch/>
        </p:blipFill>
        <p:spPr>
          <a:xfrm>
            <a:off x="4040765" y="2171600"/>
            <a:ext cx="1062466" cy="80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700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3_Title Slid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178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4_Title and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555085" y="507305"/>
            <a:ext cx="80340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B9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555085" y="1342418"/>
            <a:ext cx="80340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1716F"/>
              </a:buClr>
              <a:buSzPts val="1800"/>
              <a:buFont typeface="Calibri"/>
              <a:buAutoNum type="arabicPeriod"/>
              <a:defRPr sz="1800" b="1" i="0" u="none" strike="noStrike" cap="none">
                <a:solidFill>
                  <a:srgbClr val="71716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1716F"/>
              </a:buClr>
              <a:buSzPts val="1700"/>
              <a:buFont typeface="Calibri"/>
              <a:buAutoNum type="alphaLcPeriod"/>
              <a:defRPr sz="1700" b="0" i="0" u="none" strike="noStrike" cap="none">
                <a:solidFill>
                  <a:srgbClr val="71716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1716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1716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1716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171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1716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171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8" name="Google Shape;268;p32" descr="A pattern of blue and yellow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3751" b="13758"/>
          <a:stretch/>
        </p:blipFill>
        <p:spPr>
          <a:xfrm>
            <a:off x="5869599" y="0"/>
            <a:ext cx="1332172" cy="514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/>
          <p:nvPr/>
        </p:nvSpPr>
        <p:spPr>
          <a:xfrm>
            <a:off x="6530745" y="2607"/>
            <a:ext cx="2617200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2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736" y="333571"/>
            <a:ext cx="1496181" cy="34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 descr="A white and black design&#10;&#10;Description automatically generated"/>
          <p:cNvPicPr preferRelativeResize="0"/>
          <p:nvPr/>
        </p:nvPicPr>
        <p:blipFill rotWithShape="1">
          <a:blip r:embed="rId4">
            <a:alphaModFix amt="35000"/>
          </a:blip>
          <a:srcRect l="50083" t="50083" r="-570" b="-590"/>
          <a:stretch/>
        </p:blipFill>
        <p:spPr>
          <a:xfrm rot="10800000">
            <a:off x="8187219" y="4186719"/>
            <a:ext cx="958674" cy="95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>
            <a:spLocks noGrp="1"/>
          </p:cNvSpPr>
          <p:nvPr>
            <p:ph type="pic" idx="2"/>
          </p:nvPr>
        </p:nvSpPr>
        <p:spPr>
          <a:xfrm>
            <a:off x="5347097" y="982861"/>
            <a:ext cx="3177600" cy="3177600"/>
          </a:xfrm>
          <a:prstGeom prst="roundRect">
            <a:avLst>
              <a:gd name="adj" fmla="val 9779"/>
            </a:avLst>
          </a:prstGeom>
          <a:noFill/>
          <a:ln>
            <a:noFill/>
          </a:ln>
        </p:spPr>
      </p:sp>
      <p:sp>
        <p:nvSpPr>
          <p:cNvPr id="273" name="Google Shape;273;p32"/>
          <p:cNvSpPr/>
          <p:nvPr/>
        </p:nvSpPr>
        <p:spPr>
          <a:xfrm>
            <a:off x="9253290" y="43820"/>
            <a:ext cx="1369500" cy="367800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100 31 46 8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9253289" y="425214"/>
            <a:ext cx="1369500" cy="367800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75 0 45 0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9253289" y="804941"/>
            <a:ext cx="1369500" cy="367800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69 0 68 0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9253288" y="1196443"/>
            <a:ext cx="1369500" cy="367800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74 0 21 0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9253287" y="1586518"/>
            <a:ext cx="1369500" cy="367800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3 52 100 0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9253287" y="1978019"/>
            <a:ext cx="1369500" cy="367800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17 11 100 0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9253286" y="2369521"/>
            <a:ext cx="1369500" cy="367800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20 0 100 0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9253286" y="2768990"/>
            <a:ext cx="1369500" cy="367800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0D7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rgbClr val="00D0D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244 247 194</a:t>
            </a:r>
            <a:endParaRPr sz="1100" b="0" i="0" u="none" strike="noStrike" cap="none">
              <a:solidFill>
                <a:srgbClr val="00D0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9253285" y="3169173"/>
            <a:ext cx="1369500" cy="367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191 191 191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9253284" y="3571022"/>
            <a:ext cx="1369500" cy="367800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45 38 39 3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9253283" y="3952416"/>
            <a:ext cx="1369500" cy="367800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58 50 51 19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9253283" y="4343202"/>
            <a:ext cx="1369500" cy="36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192 0 0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9253283" y="4740422"/>
            <a:ext cx="1369500" cy="367800"/>
          </a:xfrm>
          <a:prstGeom prst="rect">
            <a:avLst/>
          </a:prstGeom>
          <a:solidFill>
            <a:srgbClr val="C7EDE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B6D"/>
              </a:buClr>
              <a:buSzPts val="1400"/>
              <a:buFont typeface="Quattrocento Sans"/>
              <a:buNone/>
            </a:pPr>
            <a:r>
              <a:rPr lang="id" sz="1400" b="0" i="0" u="none" strike="noStrike" cap="none">
                <a:solidFill>
                  <a:srgbClr val="087B6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199 237 235</a:t>
            </a:r>
            <a:endParaRPr sz="1100" b="0" i="0" u="none" strike="noStrike" cap="none">
              <a:solidFill>
                <a:srgbClr val="087B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005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-12700" y="-12701"/>
            <a:ext cx="2498700" cy="5173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83344" y="1384102"/>
            <a:ext cx="2273400" cy="23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3"/>
          </p:nvPr>
        </p:nvSpPr>
        <p:spPr>
          <a:xfrm>
            <a:off x="2680502" y="449057"/>
            <a:ext cx="61722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4"/>
          </p:nvPr>
        </p:nvSpPr>
        <p:spPr>
          <a:xfrm>
            <a:off x="2728913" y="1382131"/>
            <a:ext cx="61449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488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242647" y="254633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5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9" name="Google Shape;29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735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613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 Konten" type="twoObj">
  <p:cSld name="Dua Konte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046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4_Title and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dt" idx="10"/>
          </p:nvPr>
        </p:nvSpPr>
        <p:spPr>
          <a:xfrm>
            <a:off x="628650" y="4880345"/>
            <a:ext cx="68166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319" name="Google Shape;319;p3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8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22" name="Google Shape;322;p38"/>
          <p:cNvGrpSpPr/>
          <p:nvPr/>
        </p:nvGrpSpPr>
        <p:grpSpPr>
          <a:xfrm>
            <a:off x="68192" y="71798"/>
            <a:ext cx="445910" cy="5000154"/>
            <a:chOff x="69662" y="51699"/>
            <a:chExt cx="627247" cy="6913930"/>
          </a:xfrm>
        </p:grpSpPr>
        <p:pic>
          <p:nvPicPr>
            <p:cNvPr id="323" name="Google Shape;323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662" y="51699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662" y="630619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1195842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1774762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2347554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295" y="2926474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928" y="349169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928" y="407061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787" y="465607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787" y="5234997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420" y="5800220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420" y="6379140"/>
              <a:ext cx="586489" cy="5864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3161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197828" y="127394"/>
            <a:ext cx="87486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A8B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8748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37D9C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37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0" name="Google Shape;34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7839" y="101930"/>
            <a:ext cx="605363" cy="30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0182" y="145460"/>
            <a:ext cx="605363" cy="27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276" y="138563"/>
            <a:ext cx="721118" cy="27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9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9902" y="4714509"/>
            <a:ext cx="668747" cy="29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41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5F50-9E6D-4E4E-B28A-273D2557D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363626"/>
            <a:ext cx="7886699" cy="14274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00">
                <a:solidFill>
                  <a:srgbClr val="00B9AD"/>
                </a:solidFill>
                <a:latin typeface="VAGRounded BT" panose="020F07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8AB3-8F14-4DC0-92F6-1BBEADC57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842616"/>
            <a:ext cx="7886699" cy="559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0" i="1">
                <a:solidFill>
                  <a:srgbClr val="6869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F331F8-A32D-41C0-AB20-7D1D7362F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>
            <a:off x="8548195" y="0"/>
            <a:ext cx="595805" cy="612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140E1C-AA57-4736-8B8E-CF8E01E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16200000" flipH="1">
            <a:off x="8337" y="4539360"/>
            <a:ext cx="595805" cy="612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E5108-3CA2-46DC-9960-E21CA04D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16200000">
            <a:off x="8086" y="-8337"/>
            <a:ext cx="595805" cy="612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2083EB-D1D8-4270-9903-60ED0ACD2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09" r="3378"/>
          <a:stretch/>
        </p:blipFill>
        <p:spPr>
          <a:xfrm rot="5400000">
            <a:off x="8539858" y="4539360"/>
            <a:ext cx="595805" cy="612478"/>
          </a:xfrm>
          <a:prstGeom prst="rect">
            <a:avLst/>
          </a:prstGeom>
        </p:spPr>
      </p:pic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C018B0A7-279B-4ED1-AF06-390715126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6" y="2937003"/>
            <a:ext cx="7886700" cy="7597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 b="1">
                <a:solidFill>
                  <a:srgbClr val="68696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2A4BFE-77C8-40C8-AEDC-23504EAEF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43"/>
          <a:stretch/>
        </p:blipFill>
        <p:spPr>
          <a:xfrm>
            <a:off x="3235301" y="335136"/>
            <a:ext cx="2673398" cy="6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1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2394"/>
            <a:ext cx="7805316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92" y="4815508"/>
            <a:ext cx="6026261" cy="138676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20748D-4821-421E-BDDB-0AAD5EE4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58231"/>
            <a:ext cx="7805315" cy="2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E56C8-AAAE-4372-BD90-32DAAF36C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5EE1F-97DB-4298-A2C8-FFFBC52D3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A5DB1-872E-4ACF-BA77-295C123C8AD0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4888B-21FA-46EF-BC79-366F918A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63C62-EA93-42F8-82C4-CFEDE03FE88A}"/>
              </a:ext>
            </a:extLst>
          </p:cNvPr>
          <p:cNvGrpSpPr/>
          <p:nvPr userDrawn="1"/>
        </p:nvGrpSpPr>
        <p:grpSpPr>
          <a:xfrm>
            <a:off x="75792" y="1"/>
            <a:ext cx="460895" cy="595805"/>
            <a:chOff x="82914" y="0"/>
            <a:chExt cx="1417440" cy="1573616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1F56DB73-9BEB-405E-BA54-1E48E32C4567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01135-E483-4A21-BF11-512F46709D5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7702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698DA6-3DFA-42DC-B926-4BF1E3FF3BFA}"/>
              </a:ext>
            </a:extLst>
          </p:cNvPr>
          <p:cNvSpPr/>
          <p:nvPr userDrawn="1"/>
        </p:nvSpPr>
        <p:spPr>
          <a:xfrm>
            <a:off x="6078598" y="-1"/>
            <a:ext cx="3065402" cy="5143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90"/>
            <a:endParaRPr lang="en-ID" sz="8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2394"/>
            <a:ext cx="7805316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38" y="4875144"/>
            <a:ext cx="5931008" cy="101318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220748D-4821-421E-BDDB-0AAD5EE4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58231"/>
            <a:ext cx="7805315" cy="2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E56C8-AAAE-4372-BD90-32DAAF36C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B5EE1F-97DB-4298-A2C8-FFFBC52D3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A5DB1-872E-4ACF-BA77-295C123C8AD0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B4888B-21FA-46EF-BC79-366F918AB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63C62-EA93-42F8-82C4-CFEDE03FE88A}"/>
              </a:ext>
            </a:extLst>
          </p:cNvPr>
          <p:cNvGrpSpPr/>
          <p:nvPr userDrawn="1"/>
        </p:nvGrpSpPr>
        <p:grpSpPr>
          <a:xfrm>
            <a:off x="75792" y="1"/>
            <a:ext cx="460895" cy="595805"/>
            <a:chOff x="82914" y="0"/>
            <a:chExt cx="1417440" cy="1573616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1F56DB73-9BEB-405E-BA54-1E48E32C4567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01135-E483-4A21-BF11-512F46709D5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7332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2394"/>
            <a:ext cx="7886700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45327"/>
            <a:ext cx="5545203" cy="178676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9DE5D46-E343-4237-AF26-3942814C8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72964"/>
            <a:ext cx="7886700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DA90F4-B7A7-46EB-9049-264D35869190}"/>
              </a:ext>
            </a:extLst>
          </p:cNvPr>
          <p:cNvGrpSpPr/>
          <p:nvPr userDrawn="1"/>
        </p:nvGrpSpPr>
        <p:grpSpPr>
          <a:xfrm>
            <a:off x="68196" y="71797"/>
            <a:ext cx="445948" cy="4999907"/>
            <a:chOff x="69662" y="51699"/>
            <a:chExt cx="627247" cy="69139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85A949-654E-429E-8EFE-4CAE4BE8E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662" y="51699"/>
              <a:ext cx="586489" cy="58648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416ED7-C385-46DF-B2DB-25928FD98F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662" y="630619"/>
              <a:ext cx="586489" cy="5864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5DA27C-6897-4133-8386-BFFD6F08D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1195842"/>
              <a:ext cx="586489" cy="5864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E559CA3-B7BA-411E-B113-9158D0238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1774762"/>
              <a:ext cx="586489" cy="586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378A0-E997-49CE-947D-BE1704653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2347554"/>
              <a:ext cx="586489" cy="5864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D7BC20-AD18-459D-B8DF-BA3300B0B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295" y="2926474"/>
              <a:ext cx="586489" cy="5864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2AB28E-9784-43BD-982A-0D59B57CA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928" y="3491697"/>
              <a:ext cx="586489" cy="586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ED6FF8-08D9-4409-9459-E8E4FC7A72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928" y="4070617"/>
              <a:ext cx="586489" cy="58648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BE1B8B-8F1D-4C2E-A7E8-6AB12B0053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787" y="4656077"/>
              <a:ext cx="586489" cy="58648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D72F29-8D66-44EE-965E-805BEB3C7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787" y="5234997"/>
              <a:ext cx="586489" cy="586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8C51D0-2647-4DE4-A442-CB5DC1A02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420" y="5800220"/>
              <a:ext cx="586489" cy="58648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AA4321-876D-4753-AD50-B1DB5246FF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420" y="6379140"/>
              <a:ext cx="586489" cy="586489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F7B9112-C883-4845-97AD-95F293767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647DA6E-A3DD-4393-91F8-BFA33AE85098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D6175B-10C5-4C15-95F7-45048903B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2CE108-B22E-4593-8252-F999923423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93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5610" y="102394"/>
            <a:ext cx="5723104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39460" y="4890053"/>
            <a:ext cx="3729647" cy="133950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6F032E-1C50-4F24-A531-70D3D70F6FA6}"/>
              </a:ext>
            </a:extLst>
          </p:cNvPr>
          <p:cNvGrpSpPr/>
          <p:nvPr userDrawn="1"/>
        </p:nvGrpSpPr>
        <p:grpSpPr>
          <a:xfrm>
            <a:off x="1" y="1"/>
            <a:ext cx="2490191" cy="5145842"/>
            <a:chOff x="-11735" y="238130"/>
            <a:chExt cx="3320255" cy="6861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392A10-8EBF-4CC6-BF5B-E24FBAADE8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9328"/>
            <a:stretch/>
          </p:blipFill>
          <p:spPr>
            <a:xfrm>
              <a:off x="0" y="238130"/>
              <a:ext cx="3308520" cy="23147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37AEDE-0EF5-4D6C-A62B-7ADFEAB76E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2330534"/>
              <a:ext cx="3308520" cy="21781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C934D3-F96F-4E31-91B1-3F373651C0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4273271"/>
              <a:ext cx="3308520" cy="21781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D4441F-DF07-464D-A13D-E547ECD8C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65916"/>
            <a:stretch/>
          </p:blipFill>
          <p:spPr>
            <a:xfrm>
              <a:off x="-11735" y="6229151"/>
              <a:ext cx="3308520" cy="870101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5609" y="1382131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126F69D-3981-4EAA-9770-804714E56B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608" y="450139"/>
            <a:ext cx="5723105" cy="20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901090-06B9-4872-B55C-9E1D0F55D2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E1C301-04A0-4391-8C31-7C35571D99EA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D4095A-1C6D-4C15-83C1-0B96126D45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97D77A-4D19-4452-BA45-E297EF1BFD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7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956" y="1370402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2394"/>
            <a:ext cx="5894425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DC1AC5-ABFD-4060-A3D4-940F6CD55087}"/>
              </a:ext>
            </a:extLst>
          </p:cNvPr>
          <p:cNvGrpSpPr/>
          <p:nvPr userDrawn="1"/>
        </p:nvGrpSpPr>
        <p:grpSpPr>
          <a:xfrm>
            <a:off x="6670867" y="0"/>
            <a:ext cx="2490191" cy="5145842"/>
            <a:chOff x="-11735" y="238130"/>
            <a:chExt cx="3320255" cy="68611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DE9D62-5231-42D1-9193-DEE87F456D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9328"/>
            <a:stretch/>
          </p:blipFill>
          <p:spPr>
            <a:xfrm>
              <a:off x="0" y="238130"/>
              <a:ext cx="3308520" cy="23147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C0D53B-0C45-4490-B3A4-789129A5B5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2330534"/>
              <a:ext cx="3308520" cy="21781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CACE298-CE67-4953-A1AD-B33A8B4EDD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4676"/>
            <a:stretch/>
          </p:blipFill>
          <p:spPr>
            <a:xfrm>
              <a:off x="0" y="4273271"/>
              <a:ext cx="3308520" cy="21781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6256EF-0090-4D31-9A6A-DEEA1B291E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65916"/>
            <a:stretch/>
          </p:blipFill>
          <p:spPr>
            <a:xfrm>
              <a:off x="-11735" y="6229151"/>
              <a:ext cx="3308520" cy="870101"/>
            </a:xfrm>
            <a:prstGeom prst="rect">
              <a:avLst/>
            </a:prstGeom>
          </p:spPr>
        </p:pic>
      </p:grp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F017CE-C78E-4435-89AE-E83769186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72964"/>
            <a:ext cx="5894424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DE0C2B-E73F-41FD-8F1A-DEC9E5BF1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0" y="-2152"/>
            <a:ext cx="705728" cy="710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9F2AD-A8BC-40CD-A35B-61637828B7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" y="4588677"/>
            <a:ext cx="2069606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7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5609" y="102394"/>
            <a:ext cx="5899740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39459" y="4880344"/>
            <a:ext cx="3634394" cy="160763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5609" y="1382131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1" y="0"/>
            <a:ext cx="2490191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344" y="1384102"/>
            <a:ext cx="2273300" cy="2375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 i="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9FC1DB6-7681-4BCB-B1DD-D18A9FD233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608" y="472964"/>
            <a:ext cx="5899742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593E7-0A67-4CD8-9E9E-2F9CFDAF6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A4F329-EDEE-4BF8-A69C-3CD536B3E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C36BC7-5E83-4CE1-819F-26BA344E73F8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F1143-195A-4AB5-B879-4604C9DD66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E7A5ED-4BBD-4C5D-B752-39B67B508B9B}"/>
              </a:ext>
            </a:extLst>
          </p:cNvPr>
          <p:cNvGrpSpPr/>
          <p:nvPr userDrawn="1"/>
        </p:nvGrpSpPr>
        <p:grpSpPr>
          <a:xfrm>
            <a:off x="75792" y="1"/>
            <a:ext cx="460895" cy="595805"/>
            <a:chOff x="82914" y="0"/>
            <a:chExt cx="1417440" cy="1573616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5CE2DD7F-D357-4090-9047-F2AE2056024E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217F2F-1128-41D8-A685-C6F1C606F981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155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5609" y="102394"/>
            <a:ext cx="5899740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CC3F-6706-46DD-AF4B-B6B2D1D5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39460" y="4904961"/>
            <a:ext cx="3677467" cy="136145"/>
          </a:xfrm>
          <a:prstGeom prst="rect">
            <a:avLst/>
          </a:prstGeom>
        </p:spPr>
        <p:txBody>
          <a:bodyPr/>
          <a:lstStyle>
            <a:lvl1pPr>
              <a:defRPr sz="675" i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Sumber: </a:t>
            </a:r>
            <a:endParaRPr lang="en-ID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5609" y="1382131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344" y="1384102"/>
            <a:ext cx="2273300" cy="2375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A31E1E7-8EF1-46A0-BCDC-1CE9BFDC3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608" y="472964"/>
            <a:ext cx="5899742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2" name="Google Shape;233;p30">
            <a:extLst>
              <a:ext uri="{FF2B5EF4-FFF2-40B4-BE49-F238E27FC236}">
                <a16:creationId xmlns:a16="http://schemas.microsoft.com/office/drawing/2014/main" id="{0B9481B9-C400-4581-8EED-4BBDB6AD743C}"/>
              </a:ext>
            </a:extLst>
          </p:cNvPr>
          <p:cNvSpPr/>
          <p:nvPr userDrawn="1"/>
        </p:nvSpPr>
        <p:spPr>
          <a:xfrm>
            <a:off x="-18025" y="0"/>
            <a:ext cx="2442979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id="{DC37E8C1-0BDA-4097-B48C-D51DB900BFF6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l="50080" t="50085" r="-566" b="-594"/>
          <a:stretch/>
        </p:blipFill>
        <p:spPr>
          <a:xfrm rot="10800000" flipH="1">
            <a:off x="-18026" y="4184413"/>
            <a:ext cx="958674" cy="9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A49F08-0078-4CFE-AE70-03F2B2B67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3CA953-6E51-43A7-8FDD-0D29838429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2D5322-3B1B-4997-805E-4B329C708899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494D6-8186-4629-A179-D0BDD488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0B5D31-8868-4040-B547-E8B588BC8CFC}"/>
              </a:ext>
            </a:extLst>
          </p:cNvPr>
          <p:cNvGrpSpPr/>
          <p:nvPr userDrawn="1"/>
        </p:nvGrpSpPr>
        <p:grpSpPr>
          <a:xfrm>
            <a:off x="75792" y="1"/>
            <a:ext cx="460895" cy="595805"/>
            <a:chOff x="82914" y="0"/>
            <a:chExt cx="1417440" cy="1573616"/>
          </a:xfrm>
          <a:solidFill>
            <a:schemeClr val="bg1">
              <a:lumMod val="95000"/>
            </a:schemeClr>
          </a:solidFill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B5EC9798-60C6-45E0-A1E0-7B115782E346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CB22B4-FBEB-40EC-B798-305ABB70AEF7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779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956" y="1370402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6653809" y="0"/>
            <a:ext cx="2490191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5787" y="4790032"/>
            <a:ext cx="280641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8246" y="1369723"/>
            <a:ext cx="2273300" cy="2375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 i="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08" y="102394"/>
            <a:ext cx="5740368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F134DF-733F-44A8-B4F5-82FF43C11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707" y="477078"/>
            <a:ext cx="5740368" cy="24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1D5D4-5FCA-47BA-944B-68F8E6E69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0" y="-2152"/>
            <a:ext cx="705728" cy="710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BFC670-DEE6-4494-9DB0-52C2077203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" y="4588677"/>
            <a:ext cx="2069606" cy="4905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EBECB08-5E45-4D2D-9814-76EEB18319B6}"/>
              </a:ext>
            </a:extLst>
          </p:cNvPr>
          <p:cNvGrpSpPr/>
          <p:nvPr userDrawn="1"/>
        </p:nvGrpSpPr>
        <p:grpSpPr>
          <a:xfrm>
            <a:off x="8565340" y="0"/>
            <a:ext cx="460895" cy="595805"/>
            <a:chOff x="82914" y="0"/>
            <a:chExt cx="1417440" cy="1573616"/>
          </a:xfrm>
        </p:grpSpPr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id="{66192810-FE04-453F-A086-85D630C13614}"/>
                </a:ext>
              </a:extLst>
            </p:cNvPr>
            <p:cNvSpPr/>
            <p:nvPr/>
          </p:nvSpPr>
          <p:spPr>
            <a:xfrm rot="5400000">
              <a:off x="534987" y="608249"/>
              <a:ext cx="513294" cy="1417440"/>
            </a:xfrm>
            <a:prstGeom prst="flowChartDelay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EE50D6-6A37-4841-90FC-AD34A0F01CB0}"/>
                </a:ext>
              </a:extLst>
            </p:cNvPr>
            <p:cNvSpPr/>
            <p:nvPr userDrawn="1"/>
          </p:nvSpPr>
          <p:spPr>
            <a:xfrm>
              <a:off x="82914" y="0"/>
              <a:ext cx="1417440" cy="1060322"/>
            </a:xfrm>
            <a:prstGeom prst="rect">
              <a:avLst/>
            </a:prstGeom>
            <a:solidFill>
              <a:srgbClr val="16A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2011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232;p30" descr="A pattern of blue and yellow squares&#10;&#10;Description automatically generated">
            <a:extLst>
              <a:ext uri="{FF2B5EF4-FFF2-40B4-BE49-F238E27FC236}">
                <a16:creationId xmlns:a16="http://schemas.microsoft.com/office/drawing/2014/main" id="{5CF2A5CC-20CF-4415-889B-4C901AC900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3754" b="13764"/>
          <a:stretch/>
        </p:blipFill>
        <p:spPr>
          <a:xfrm>
            <a:off x="6034935" y="0"/>
            <a:ext cx="1332172" cy="51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D5B206-6DC3-4A7D-BF1F-C278638FF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956" y="1370402"/>
            <a:ext cx="6258119" cy="23889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Wingdings" pitchFamily="2" charset="2"/>
              <a:buNone/>
              <a:defRPr sz="1500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Font typeface="Wingdings" pitchFamily="2" charset="2"/>
              <a:buChar char="§"/>
              <a:defRPr/>
            </a:lvl2pPr>
            <a:lvl3pPr marL="857250" indent="-171450">
              <a:buFont typeface="Wingdings" pitchFamily="2" charset="2"/>
              <a:buChar char="§"/>
              <a:defRPr/>
            </a:lvl3pPr>
            <a:lvl4pPr marL="1200150" indent="-171450">
              <a:buFont typeface="Wingdings" pitchFamily="2" charset="2"/>
              <a:buChar char="§"/>
              <a:defRPr/>
            </a:lvl4pPr>
            <a:lvl5pPr marL="15430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5787" y="4790032"/>
            <a:ext cx="280641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050C0E9-6437-4EE5-ACAE-BFC30EC297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8246" y="1369723"/>
            <a:ext cx="2273300" cy="23752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541" y="102394"/>
            <a:ext cx="5801534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0B779D-3428-4635-AE9A-3F007B848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540" y="459761"/>
            <a:ext cx="5801535" cy="20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13" name="Google Shape;233;p30">
            <a:extLst>
              <a:ext uri="{FF2B5EF4-FFF2-40B4-BE49-F238E27FC236}">
                <a16:creationId xmlns:a16="http://schemas.microsoft.com/office/drawing/2014/main" id="{5196507A-5DFC-4C67-84D6-6731A262FF4B}"/>
              </a:ext>
            </a:extLst>
          </p:cNvPr>
          <p:cNvSpPr/>
          <p:nvPr userDrawn="1"/>
        </p:nvSpPr>
        <p:spPr>
          <a:xfrm>
            <a:off x="6701022" y="0"/>
            <a:ext cx="2442979" cy="5143500"/>
          </a:xfrm>
          <a:prstGeom prst="rect">
            <a:avLst/>
          </a:prstGeom>
          <a:solidFill>
            <a:srgbClr val="00B7A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97;p27" descr="A white and black design&#10;&#10;Description automatically generated">
            <a:extLst>
              <a:ext uri="{FF2B5EF4-FFF2-40B4-BE49-F238E27FC236}">
                <a16:creationId xmlns:a16="http://schemas.microsoft.com/office/drawing/2014/main" id="{CB963989-8EC8-4365-B6B2-7E23C073C8C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5000"/>
          </a:blip>
          <a:srcRect l="50080" t="50085" r="-566" b="-594"/>
          <a:stretch/>
        </p:blipFill>
        <p:spPr>
          <a:xfrm rot="10800000">
            <a:off x="8185326" y="4184413"/>
            <a:ext cx="958674" cy="9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7F7906-E073-4910-9F56-507202E4DC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0" y="-2152"/>
            <a:ext cx="705728" cy="710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9A078-D011-4E23-B5A3-196119B5A1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" y="4588677"/>
            <a:ext cx="2069606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1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4572000" y="0"/>
            <a:ext cx="4572001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5787" y="4790032"/>
            <a:ext cx="280641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557ADD-805B-4483-833A-BB86630E8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07" y="73710"/>
            <a:ext cx="3805126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A0532E-6236-4153-BF8D-E114E61F8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07" y="386338"/>
            <a:ext cx="3805126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28B95-191B-4C91-A037-08FEE6D3B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0" y="-2152"/>
            <a:ext cx="705728" cy="710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F77CC-5324-406F-989B-62C77F4307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" y="4588677"/>
            <a:ext cx="2069606" cy="4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2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4561368" y="0"/>
            <a:ext cx="4582633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105F-6B35-435F-9654-BADB75C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573" y="4751607"/>
            <a:ext cx="280641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06406-4535-4EB5-B1CC-3BA2CE28CD0C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ack and white design&#10;&#10;Description automatically generated">
            <a:extLst>
              <a:ext uri="{FF2B5EF4-FFF2-40B4-BE49-F238E27FC236}">
                <a16:creationId xmlns:a16="http://schemas.microsoft.com/office/drawing/2014/main" id="{8905E696-CA7B-43B0-AC2C-174214317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942217" y="-202189"/>
            <a:ext cx="1500699" cy="1509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E214D8-3FF3-412A-A25C-2DC914EB9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0" y="-2152"/>
            <a:ext cx="705728" cy="710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2E47F-EAC3-430F-8EEF-D89DCD709D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" y="4588677"/>
            <a:ext cx="2069606" cy="49058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8088EE6-BA5F-42C0-96BC-EB709DCE6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07" y="73710"/>
            <a:ext cx="3805126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0F6C1B1-69A5-4638-BF51-A69793EC0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07" y="386338"/>
            <a:ext cx="3805126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2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87" y="102394"/>
            <a:ext cx="4369511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rgbClr val="0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25F9F94-05DF-4291-9D54-0E70231D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87" y="415023"/>
            <a:ext cx="4369511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12E22-56E5-4DF6-B03E-6549829C5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6E7E5-8EE6-4DB3-AB66-CD6AB0B2F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72B2CDA-A260-47ED-BB6A-C0901CEB9546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CD5C8-BB2B-4428-B969-83521674F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198E2-7EBD-4EE4-93E9-7CA5ECA4A7F2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9F22-ECBB-4F58-A922-E8208E445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87" y="102394"/>
            <a:ext cx="4369511" cy="312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75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Judul</a:t>
            </a:r>
            <a:endParaRPr lang="en-ID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4EB6E67-466E-4287-A8EC-206773192B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87" y="489637"/>
            <a:ext cx="4369511" cy="245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12" name="Picture 11" descr="A black and white design&#10;&#10;Description automatically generated">
            <a:extLst>
              <a:ext uri="{FF2B5EF4-FFF2-40B4-BE49-F238E27FC236}">
                <a16:creationId xmlns:a16="http://schemas.microsoft.com/office/drawing/2014/main" id="{0FA07812-4F2B-49FB-B180-535261358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0" y="3633510"/>
            <a:ext cx="1500699" cy="1509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978E3-82DB-4309-BFCB-4FB7F27A03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7" y="4592496"/>
            <a:ext cx="2069606" cy="49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F00C1-C0EF-4AEB-8941-168F17F8E4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6119" y="4435620"/>
            <a:ext cx="705728" cy="71003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46CB97D-18F4-43CD-A03E-479AD739427A}"/>
              </a:ext>
            </a:extLst>
          </p:cNvPr>
          <p:cNvSpPr>
            <a:spLocks noChangeAspect="1"/>
          </p:cNvSpPr>
          <p:nvPr userDrawn="1"/>
        </p:nvSpPr>
        <p:spPr>
          <a:xfrm>
            <a:off x="8624474" y="4632716"/>
            <a:ext cx="329016" cy="311009"/>
          </a:xfrm>
          <a:prstGeom prst="ellipse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4B944-E7DB-4B01-B249-1CF32BFAEC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36118" y="-2152"/>
            <a:ext cx="705728" cy="7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3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16CB3-ED62-40B9-BE49-3571784A2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5" y="2035740"/>
            <a:ext cx="4522510" cy="1072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EBDFFB-09EB-4D2E-A639-76A256A01669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16AF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pic>
        <p:nvPicPr>
          <p:cNvPr id="6" name="Picture 5" descr="A black and white design&#10;&#10;Description automatically generated">
            <a:extLst>
              <a:ext uri="{FF2B5EF4-FFF2-40B4-BE49-F238E27FC236}">
                <a16:creationId xmlns:a16="http://schemas.microsoft.com/office/drawing/2014/main" id="{1AF3AD8B-0FC3-4541-B305-008B39B9D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10800000">
            <a:off x="0" y="2503323"/>
            <a:ext cx="2623931" cy="2640177"/>
          </a:xfrm>
          <a:prstGeom prst="rect">
            <a:avLst/>
          </a:prstGeom>
        </p:spPr>
      </p:pic>
      <p:pic>
        <p:nvPicPr>
          <p:cNvPr id="7" name="Picture 6" descr="A black and white design&#10;&#10;Description automatically generated">
            <a:extLst>
              <a:ext uri="{FF2B5EF4-FFF2-40B4-BE49-F238E27FC236}">
                <a16:creationId xmlns:a16="http://schemas.microsoft.com/office/drawing/2014/main" id="{218A1608-7EFE-4A24-B65A-9E7564C891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520069" y="0"/>
            <a:ext cx="2623931" cy="26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72282-9F6D-4F9C-8A0B-D2F1BD433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04" y="2133344"/>
            <a:ext cx="3698993" cy="8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9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72282-9F6D-4F9C-8A0B-D2F1BD433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50" y="1466850"/>
            <a:ext cx="3698993" cy="876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06031-BD7C-4B6E-AFC6-5E50B02380DF}"/>
              </a:ext>
            </a:extLst>
          </p:cNvPr>
          <p:cNvSpPr/>
          <p:nvPr userDrawn="1"/>
        </p:nvSpPr>
        <p:spPr>
          <a:xfrm>
            <a:off x="1646995" y="2780178"/>
            <a:ext cx="3337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16AF97"/>
                </a:solidFill>
              </a:rPr>
              <a:t>Gedung Adhyatma Lantai 6</a:t>
            </a:r>
          </a:p>
          <a:p>
            <a:r>
              <a:rPr lang="en-ID" sz="1200" dirty="0">
                <a:solidFill>
                  <a:srgbClr val="16AF97"/>
                </a:solidFill>
              </a:rPr>
              <a:t>Jl. H. R. </a:t>
            </a:r>
            <a:r>
              <a:rPr lang="en-ID" sz="1200" dirty="0" err="1">
                <a:solidFill>
                  <a:srgbClr val="16AF97"/>
                </a:solidFill>
              </a:rPr>
              <a:t>Rasuna</a:t>
            </a:r>
            <a:r>
              <a:rPr lang="en-ID" sz="1200" dirty="0">
                <a:solidFill>
                  <a:srgbClr val="16AF97"/>
                </a:solidFill>
              </a:rPr>
              <a:t> Said </a:t>
            </a:r>
            <a:r>
              <a:rPr lang="en-ID" sz="1200" dirty="0" err="1">
                <a:solidFill>
                  <a:srgbClr val="16AF97"/>
                </a:solidFill>
              </a:rPr>
              <a:t>No.Kav</a:t>
            </a:r>
            <a:r>
              <a:rPr lang="en-ID" sz="1200" dirty="0">
                <a:solidFill>
                  <a:srgbClr val="16AF97"/>
                </a:solidFill>
              </a:rPr>
              <a:t> 4-9 Blok X-5, RT.1/RW.2, </a:t>
            </a:r>
            <a:r>
              <a:rPr lang="en-ID" sz="1200" dirty="0" err="1">
                <a:solidFill>
                  <a:srgbClr val="16AF97"/>
                </a:solidFill>
              </a:rPr>
              <a:t>Kuningan</a:t>
            </a:r>
            <a:r>
              <a:rPr lang="en-ID" sz="1200" dirty="0">
                <a:solidFill>
                  <a:srgbClr val="16AF97"/>
                </a:solidFill>
              </a:rPr>
              <a:t>, </a:t>
            </a:r>
            <a:r>
              <a:rPr lang="en-ID" sz="1200" dirty="0" err="1">
                <a:solidFill>
                  <a:srgbClr val="16AF97"/>
                </a:solidFill>
              </a:rPr>
              <a:t>Kecamatan</a:t>
            </a:r>
            <a:r>
              <a:rPr lang="en-ID" sz="1200" dirty="0">
                <a:solidFill>
                  <a:srgbClr val="16AF97"/>
                </a:solidFill>
              </a:rPr>
              <a:t> </a:t>
            </a:r>
            <a:r>
              <a:rPr lang="en-ID" sz="1200" dirty="0" err="1">
                <a:solidFill>
                  <a:srgbClr val="16AF97"/>
                </a:solidFill>
              </a:rPr>
              <a:t>Setiabudi</a:t>
            </a:r>
            <a:r>
              <a:rPr lang="en-ID" sz="1200" dirty="0">
                <a:solidFill>
                  <a:srgbClr val="16AF97"/>
                </a:solidFill>
              </a:rPr>
              <a:t>, Kota Jakarta Selatan, Daerah </a:t>
            </a:r>
            <a:r>
              <a:rPr lang="en-ID" sz="1200" dirty="0" err="1">
                <a:solidFill>
                  <a:srgbClr val="16AF97"/>
                </a:solidFill>
              </a:rPr>
              <a:t>Khusus</a:t>
            </a:r>
            <a:r>
              <a:rPr lang="en-ID" sz="1200" dirty="0">
                <a:solidFill>
                  <a:srgbClr val="16AF97"/>
                </a:solidFill>
              </a:rPr>
              <a:t> Jakarta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E845D-E6C8-4533-A388-D397167F18BC}"/>
              </a:ext>
            </a:extLst>
          </p:cNvPr>
          <p:cNvSpPr/>
          <p:nvPr/>
        </p:nvSpPr>
        <p:spPr>
          <a:xfrm>
            <a:off x="5896131" y="2851786"/>
            <a:ext cx="1748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0" cap="none" spc="0" normalizeH="0" baseline="0" noProof="0" dirty="0">
                <a:ln>
                  <a:noFill/>
                </a:ln>
                <a:solidFill>
                  <a:srgbClr val="16AF97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+62 877-7759-1097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72F6CA-B342-4422-9ED2-CBB813FBBD02}"/>
              </a:ext>
            </a:extLst>
          </p:cNvPr>
          <p:cNvSpPr/>
          <p:nvPr userDrawn="1"/>
        </p:nvSpPr>
        <p:spPr>
          <a:xfrm>
            <a:off x="5943332" y="3338841"/>
            <a:ext cx="262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id-ID" sz="1400" b="0" dirty="0">
                <a:solidFill>
                  <a:srgbClr val="16AF97"/>
                </a:solidFill>
                <a:latin typeface="+mn-lt"/>
                <a:cs typeface="Arial" panose="020B0604020202020204" pitchFamily="34" charset="0"/>
              </a:rPr>
              <a:t>poskoklb@yahoo.com</a:t>
            </a:r>
            <a:r>
              <a:rPr lang="id-ID" sz="1400" b="0" i="1" dirty="0">
                <a:solidFill>
                  <a:srgbClr val="16AF97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ID" sz="1400" b="0" i="1" dirty="0">
              <a:solidFill>
                <a:srgbClr val="16AF97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3" name="Graphic 52" descr="Building">
            <a:extLst>
              <a:ext uri="{FF2B5EF4-FFF2-40B4-BE49-F238E27FC236}">
                <a16:creationId xmlns:a16="http://schemas.microsoft.com/office/drawing/2014/main" id="{C3CAB9D4-FFD4-4A66-B3BE-71A190EDE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795" y="2815711"/>
            <a:ext cx="457200" cy="457200"/>
          </a:xfrm>
          <a:prstGeom prst="rect">
            <a:avLst/>
          </a:prstGeom>
        </p:spPr>
      </p:pic>
      <p:pic>
        <p:nvPicPr>
          <p:cNvPr id="57" name="Graphic 56" descr="Smart Phone">
            <a:extLst>
              <a:ext uri="{FF2B5EF4-FFF2-40B4-BE49-F238E27FC236}">
                <a16:creationId xmlns:a16="http://schemas.microsoft.com/office/drawing/2014/main" id="{517418F2-D7FF-48DB-9708-F53EF23396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2332" y="2815711"/>
            <a:ext cx="381000" cy="381000"/>
          </a:xfrm>
          <a:prstGeom prst="rect">
            <a:avLst/>
          </a:prstGeom>
        </p:spPr>
      </p:pic>
      <p:pic>
        <p:nvPicPr>
          <p:cNvPr id="59" name="Graphic 58" descr="Envelope">
            <a:extLst>
              <a:ext uri="{FF2B5EF4-FFF2-40B4-BE49-F238E27FC236}">
                <a16:creationId xmlns:a16="http://schemas.microsoft.com/office/drawing/2014/main" id="{FF6D19C2-C1CF-4881-B4BE-B2CEA38FD4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0758" y="32925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3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087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5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900"/>
              <a:buFont typeface="Quattrocento Sans"/>
              <a:buNone/>
              <a:defRPr sz="1900" b="1" i="0" u="none" strike="noStrike" cap="none">
                <a:solidFill>
                  <a:srgbClr val="00505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28650" y="4880344"/>
            <a:ext cx="68166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sz="7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7559749" y="4790032"/>
            <a:ext cx="2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>
            <a:off x="8548196" y="0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>
            <a:off x="8087" y="-8337"/>
            <a:ext cx="595805" cy="6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896" y="4751608"/>
            <a:ext cx="1120908" cy="3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 t="1912" r="3381"/>
          <a:stretch/>
        </p:blipFill>
        <p:spPr>
          <a:xfrm rot="-5400000" flipH="1">
            <a:off x="8337" y="4539359"/>
            <a:ext cx="595805" cy="612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069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-13189" y="-8907"/>
            <a:ext cx="4594860" cy="517779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96823" y="128772"/>
            <a:ext cx="4264270" cy="31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068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-12700" y="-12700"/>
            <a:ext cx="2498725" cy="517398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83344" y="1384103"/>
            <a:ext cx="2273300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687027" y="127394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3"/>
          </p:nvPr>
        </p:nvSpPr>
        <p:spPr>
          <a:xfrm>
            <a:off x="2680502" y="449058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4"/>
          </p:nvPr>
        </p:nvSpPr>
        <p:spPr>
          <a:xfrm>
            <a:off x="2728913" y="1382131"/>
            <a:ext cx="6144816" cy="238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3428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15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668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6648063" y="-12700"/>
            <a:ext cx="2508638" cy="517398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857999" y="1384103"/>
            <a:ext cx="20993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36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6648063" y="-12700"/>
            <a:ext cx="2508638" cy="517398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6858000" y="1384103"/>
            <a:ext cx="21247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3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362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4562587" y="-8907"/>
            <a:ext cx="4594860" cy="517779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97827" y="127394"/>
            <a:ext cx="425196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193798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9755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687027" y="127394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680502" y="449058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2751389" y="4822449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76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1433848" y="90450"/>
            <a:ext cx="1371600" cy="20580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0 80 80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1433848" y="328293"/>
            <a:ext cx="1371600" cy="20580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0 126 120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-1433848" y="803979"/>
            <a:ext cx="1371600" cy="20580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0 179 172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1433848" y="1041822"/>
            <a:ext cx="1371600" cy="2058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199 237 235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-1433848" y="566136"/>
            <a:ext cx="1371600" cy="20580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0 142 135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1433848" y="1517508"/>
            <a:ext cx="1371600" cy="20580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210 222 0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1433848" y="1755351"/>
            <a:ext cx="1371600" cy="20580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244 247 194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-1433848" y="1279665"/>
            <a:ext cx="1371600" cy="20580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100 100 0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-1433848" y="2231037"/>
            <a:ext cx="1371600" cy="20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127 127 127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-1433848" y="2468880"/>
            <a:ext cx="1371600" cy="20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192 0 0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-1433848" y="1993194"/>
            <a:ext cx="1371600" cy="205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191 191 191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-1433848" y="2853513"/>
            <a:ext cx="1371600" cy="205800"/>
          </a:xfrm>
          <a:prstGeom prst="rect">
            <a:avLst/>
          </a:prstGeom>
          <a:solidFill>
            <a:srgbClr val="00B9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0 185 173 #00B9AD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-1433848" y="3091356"/>
            <a:ext cx="1371600" cy="205800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205 220 41 #CDDC29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-1433848" y="3567042"/>
            <a:ext cx="1371600" cy="205800"/>
          </a:xfrm>
          <a:prstGeom prst="rect">
            <a:avLst/>
          </a:prstGeom>
          <a:solidFill>
            <a:srgbClr val="6869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104 105 105 #686969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-1433848" y="3804885"/>
            <a:ext cx="1371600" cy="20580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142 142 142 #8E8E8E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-1433848" y="3329199"/>
            <a:ext cx="1371600" cy="205800"/>
          </a:xfrm>
          <a:prstGeom prst="rect">
            <a:avLst/>
          </a:prstGeom>
          <a:solidFill>
            <a:srgbClr val="60C0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96 192 208 #60C0D0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-1433848" y="4280571"/>
            <a:ext cx="1371600" cy="2058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38 123 132 #267BB4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-1433848" y="4042728"/>
            <a:ext cx="1371600" cy="205800"/>
          </a:xfrm>
          <a:prstGeom prst="rect">
            <a:avLst/>
          </a:prstGeom>
          <a:solidFill>
            <a:srgbClr val="D88D2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216 141 43 #D88D2B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-1433848" y="4518414"/>
            <a:ext cx="1371600" cy="205800"/>
          </a:xfrm>
          <a:prstGeom prst="rect">
            <a:avLst/>
          </a:prstGeom>
          <a:solidFill>
            <a:srgbClr val="D7CE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215 206 63 #D7CE3F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-1433848" y="4756257"/>
            <a:ext cx="1371600" cy="205800"/>
          </a:xfrm>
          <a:prstGeom prst="rect">
            <a:avLst/>
          </a:prstGeom>
          <a:solidFill>
            <a:srgbClr val="74D58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" sz="9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116 213 140 #74D58C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433848" y="129177"/>
            <a:ext cx="625200" cy="17400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0 80 80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-709234" y="134683"/>
            <a:ext cx="680400" cy="17550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0 126 120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709234" y="333957"/>
            <a:ext cx="680400" cy="18810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0 179 172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-1433848" y="557592"/>
            <a:ext cx="1404900" cy="1881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199 237 235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433849" y="329384"/>
            <a:ext cx="618000" cy="18600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0 142 135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709234" y="781906"/>
            <a:ext cx="680400" cy="20580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210 222 0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428406" y="1009004"/>
            <a:ext cx="1404900" cy="18240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244 247 194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1433848" y="782963"/>
            <a:ext cx="646800" cy="20580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100 100 0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1428405" y="1210840"/>
            <a:ext cx="1404900" cy="143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127 127 127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-1433849" y="1623565"/>
            <a:ext cx="1404900" cy="18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192 0 0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-1433849" y="1414967"/>
            <a:ext cx="1404900" cy="18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191 191 191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1395035" y="3689922"/>
            <a:ext cx="1371600" cy="131100"/>
          </a:xfrm>
          <a:prstGeom prst="rect">
            <a:avLst/>
          </a:prstGeom>
          <a:solidFill>
            <a:srgbClr val="00B9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0 185 173 #00B9AD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1395035" y="3844942"/>
            <a:ext cx="1371600" cy="131100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205 220 41 #CDDC29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-1400479" y="4156699"/>
            <a:ext cx="1371600" cy="131100"/>
          </a:xfrm>
          <a:prstGeom prst="rect">
            <a:avLst/>
          </a:prstGeom>
          <a:solidFill>
            <a:srgbClr val="6869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104 105 105 #686969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-1398644" y="4310855"/>
            <a:ext cx="1371600" cy="13110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142 142 142 #8E8E8E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-1400479" y="4001502"/>
            <a:ext cx="1371600" cy="131100"/>
          </a:xfrm>
          <a:prstGeom prst="rect">
            <a:avLst/>
          </a:prstGeom>
          <a:solidFill>
            <a:srgbClr val="60C0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96 192 208 #60C0D0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-1398644" y="4622708"/>
            <a:ext cx="1371600" cy="13110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38 123 132 #267BB4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-1398644" y="4459643"/>
            <a:ext cx="1371600" cy="131100"/>
          </a:xfrm>
          <a:prstGeom prst="rect">
            <a:avLst/>
          </a:prstGeom>
          <a:solidFill>
            <a:srgbClr val="D88D2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216 141 43 #D88D2B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-1395034" y="4785773"/>
            <a:ext cx="1371600" cy="131100"/>
          </a:xfrm>
          <a:prstGeom prst="rect">
            <a:avLst/>
          </a:prstGeom>
          <a:solidFill>
            <a:srgbClr val="D7CE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215 206 63 #D7CE3F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-1395035" y="4939929"/>
            <a:ext cx="1371600" cy="131100"/>
          </a:xfrm>
          <a:prstGeom prst="rect">
            <a:avLst/>
          </a:prstGeom>
          <a:solidFill>
            <a:srgbClr val="74D58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116 213 140 #74D58C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-1433849" y="1904756"/>
            <a:ext cx="1369500" cy="155400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100 31 46 8</a:t>
            </a:r>
            <a:endParaRPr sz="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-1433856" y="2075354"/>
            <a:ext cx="1369500" cy="155400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75 0 45 0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-1433857" y="2240603"/>
            <a:ext cx="1369500" cy="155400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69 0 68 0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-1433857" y="2404388"/>
            <a:ext cx="1369500" cy="155400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74 0 21 0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-1433857" y="2576450"/>
            <a:ext cx="1369500" cy="155400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3 52 100 0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-1433857" y="2747192"/>
            <a:ext cx="1369500" cy="155400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17 11 100 0</a:t>
            </a:r>
            <a:endParaRPr sz="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-1433857" y="2916610"/>
            <a:ext cx="1369500" cy="155400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20 0 100 0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-1433857" y="3092978"/>
            <a:ext cx="1369500" cy="155400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244 247 194</a:t>
            </a:r>
            <a:endParaRPr sz="7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-1433858" y="3274038"/>
            <a:ext cx="1369500" cy="155400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45 38 39 3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-1433859" y="3437823"/>
            <a:ext cx="1369500" cy="155400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58 50 51 19</a:t>
            </a: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468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FB499E-AF2F-4B0D-8167-78BF6D4E94D1}"/>
              </a:ext>
            </a:extLst>
          </p:cNvPr>
          <p:cNvSpPr/>
          <p:nvPr userDrawn="1"/>
        </p:nvSpPr>
        <p:spPr>
          <a:xfrm>
            <a:off x="-1433848" y="129177"/>
            <a:ext cx="625327" cy="174019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0 80 80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2013B-819A-477F-87ED-3AF0319CCBF8}"/>
              </a:ext>
            </a:extLst>
          </p:cNvPr>
          <p:cNvSpPr/>
          <p:nvPr userDrawn="1"/>
        </p:nvSpPr>
        <p:spPr>
          <a:xfrm>
            <a:off x="-709235" y="134683"/>
            <a:ext cx="680357" cy="175563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0 126 120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83EC9-51D1-45E9-80E6-EF19CC20827E}"/>
              </a:ext>
            </a:extLst>
          </p:cNvPr>
          <p:cNvSpPr/>
          <p:nvPr userDrawn="1"/>
        </p:nvSpPr>
        <p:spPr>
          <a:xfrm>
            <a:off x="-709235" y="333957"/>
            <a:ext cx="680357" cy="188078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0 179 172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212C1-3C78-49EE-BAD6-50C12D1A0E0F}"/>
              </a:ext>
            </a:extLst>
          </p:cNvPr>
          <p:cNvSpPr/>
          <p:nvPr userDrawn="1"/>
        </p:nvSpPr>
        <p:spPr>
          <a:xfrm>
            <a:off x="-1433849" y="557592"/>
            <a:ext cx="1404971" cy="188078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199 237 235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A8E3C-0F96-4DBD-A5B9-B380E43CB292}"/>
              </a:ext>
            </a:extLst>
          </p:cNvPr>
          <p:cNvSpPr/>
          <p:nvPr userDrawn="1"/>
        </p:nvSpPr>
        <p:spPr>
          <a:xfrm>
            <a:off x="-1433850" y="329385"/>
            <a:ext cx="618107" cy="185797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0 142 135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2151B-A0F0-4F4B-9DCD-D77759BBF61E}"/>
              </a:ext>
            </a:extLst>
          </p:cNvPr>
          <p:cNvSpPr/>
          <p:nvPr userDrawn="1"/>
        </p:nvSpPr>
        <p:spPr>
          <a:xfrm>
            <a:off x="-709234" y="781906"/>
            <a:ext cx="680356" cy="20574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210 222 0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00F99D-5521-4BD7-A214-D7011412694D}"/>
              </a:ext>
            </a:extLst>
          </p:cNvPr>
          <p:cNvSpPr/>
          <p:nvPr userDrawn="1"/>
        </p:nvSpPr>
        <p:spPr>
          <a:xfrm>
            <a:off x="-1428406" y="1009004"/>
            <a:ext cx="1404971" cy="182328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244 247 194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9B29E-CACA-4797-A12F-50313598A92E}"/>
              </a:ext>
            </a:extLst>
          </p:cNvPr>
          <p:cNvSpPr/>
          <p:nvPr userDrawn="1"/>
        </p:nvSpPr>
        <p:spPr>
          <a:xfrm>
            <a:off x="-1433849" y="782963"/>
            <a:ext cx="646983" cy="20574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100 100 0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E0FC54-AA85-4643-AAD9-5D8D974170AF}"/>
              </a:ext>
            </a:extLst>
          </p:cNvPr>
          <p:cNvSpPr/>
          <p:nvPr userDrawn="1"/>
        </p:nvSpPr>
        <p:spPr>
          <a:xfrm>
            <a:off x="-1428405" y="1210840"/>
            <a:ext cx="1404971" cy="14355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127 127 127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96F5E-48EE-4881-A632-D54620907102}"/>
              </a:ext>
            </a:extLst>
          </p:cNvPr>
          <p:cNvSpPr/>
          <p:nvPr userDrawn="1"/>
        </p:nvSpPr>
        <p:spPr>
          <a:xfrm>
            <a:off x="-1433850" y="1623566"/>
            <a:ext cx="1404971" cy="1857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192 0 0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EE8C06-AAAB-4DD6-89E5-FAAC72EA0251}"/>
              </a:ext>
            </a:extLst>
          </p:cNvPr>
          <p:cNvSpPr/>
          <p:nvPr userDrawn="1"/>
        </p:nvSpPr>
        <p:spPr>
          <a:xfrm>
            <a:off x="-1433850" y="1414968"/>
            <a:ext cx="1404971" cy="18579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0" dirty="0">
                <a:latin typeface="Segoe UI" panose="020B0502040204020203" pitchFamily="34" charset="0"/>
                <a:cs typeface="Segoe UI" panose="020B0502040204020203" pitchFamily="34" charset="0"/>
              </a:rPr>
              <a:t>191 191 191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F6C17-D9E0-43E2-AA45-FA256FE8D4EE}"/>
              </a:ext>
            </a:extLst>
          </p:cNvPr>
          <p:cNvSpPr/>
          <p:nvPr userDrawn="1"/>
        </p:nvSpPr>
        <p:spPr>
          <a:xfrm>
            <a:off x="-1395035" y="3689923"/>
            <a:ext cx="1371600" cy="130970"/>
          </a:xfrm>
          <a:prstGeom prst="rect">
            <a:avLst/>
          </a:prstGeom>
          <a:solidFill>
            <a:srgbClr val="00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latin typeface="Segoe UI" panose="020B0502040204020203" pitchFamily="34" charset="0"/>
                <a:cs typeface="Segoe UI" panose="020B0502040204020203" pitchFamily="34" charset="0"/>
              </a:rPr>
              <a:t>0 185 173 #00B9AD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FCE164-A907-4C2C-A63B-EF70B7F3F8DF}"/>
              </a:ext>
            </a:extLst>
          </p:cNvPr>
          <p:cNvSpPr/>
          <p:nvPr userDrawn="1"/>
        </p:nvSpPr>
        <p:spPr>
          <a:xfrm>
            <a:off x="-1395035" y="3844942"/>
            <a:ext cx="1371600" cy="130970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latin typeface="Segoe UI" panose="020B0502040204020203" pitchFamily="34" charset="0"/>
                <a:cs typeface="Segoe UI" panose="020B0502040204020203" pitchFamily="34" charset="0"/>
              </a:rPr>
              <a:t>205 220 41 #CDDC29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889B4-5552-43AC-B6F4-910F13D0F953}"/>
              </a:ext>
            </a:extLst>
          </p:cNvPr>
          <p:cNvSpPr/>
          <p:nvPr userDrawn="1"/>
        </p:nvSpPr>
        <p:spPr>
          <a:xfrm>
            <a:off x="-1400479" y="4156699"/>
            <a:ext cx="1371600" cy="130970"/>
          </a:xfrm>
          <a:prstGeom prst="rect">
            <a:avLst/>
          </a:prstGeom>
          <a:solidFill>
            <a:srgbClr val="68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latin typeface="Segoe UI" panose="020B0502040204020203" pitchFamily="34" charset="0"/>
                <a:cs typeface="Segoe UI" panose="020B0502040204020203" pitchFamily="34" charset="0"/>
              </a:rPr>
              <a:t>104 105 105 #686969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6BB19-744F-458B-BEEE-A7E49C846787}"/>
              </a:ext>
            </a:extLst>
          </p:cNvPr>
          <p:cNvSpPr/>
          <p:nvPr userDrawn="1"/>
        </p:nvSpPr>
        <p:spPr>
          <a:xfrm>
            <a:off x="-1398644" y="4310856"/>
            <a:ext cx="1371600" cy="13097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142 142 142 #8E8E8E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A79335-FB44-4A9C-BF11-AA06C6DDF8E0}"/>
              </a:ext>
            </a:extLst>
          </p:cNvPr>
          <p:cNvSpPr/>
          <p:nvPr userDrawn="1"/>
        </p:nvSpPr>
        <p:spPr>
          <a:xfrm>
            <a:off x="-1400479" y="4001503"/>
            <a:ext cx="1371600" cy="130970"/>
          </a:xfrm>
          <a:prstGeom prst="rect">
            <a:avLst/>
          </a:prstGeom>
          <a:solidFill>
            <a:srgbClr val="60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latin typeface="Segoe UI" panose="020B0502040204020203" pitchFamily="34" charset="0"/>
                <a:cs typeface="Segoe UI" panose="020B0502040204020203" pitchFamily="34" charset="0"/>
              </a:rPr>
              <a:t>96 192 208 #60C0D0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D7B385-6A35-4B39-B0F0-3E9840BA9CC2}"/>
              </a:ext>
            </a:extLst>
          </p:cNvPr>
          <p:cNvSpPr/>
          <p:nvPr userDrawn="1"/>
        </p:nvSpPr>
        <p:spPr>
          <a:xfrm>
            <a:off x="-1398644" y="4622708"/>
            <a:ext cx="1371600" cy="130970"/>
          </a:xfrm>
          <a:prstGeom prst="rect">
            <a:avLst/>
          </a:prstGeom>
          <a:solidFill>
            <a:srgbClr val="267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38 123 132 #267BB4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508D3-B4A5-4410-9EE7-379D0ACBAC56}"/>
              </a:ext>
            </a:extLst>
          </p:cNvPr>
          <p:cNvSpPr/>
          <p:nvPr userDrawn="1"/>
        </p:nvSpPr>
        <p:spPr>
          <a:xfrm>
            <a:off x="-1398644" y="4459643"/>
            <a:ext cx="1371600" cy="130970"/>
          </a:xfrm>
          <a:prstGeom prst="rect">
            <a:avLst/>
          </a:prstGeom>
          <a:solidFill>
            <a:srgbClr val="D88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latin typeface="Segoe UI" panose="020B0502040204020203" pitchFamily="34" charset="0"/>
                <a:cs typeface="Segoe UI" panose="020B0502040204020203" pitchFamily="34" charset="0"/>
              </a:rPr>
              <a:t>216 141 43 #D88D2B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02670-8ED4-46DA-A583-1C49A236EC6A}"/>
              </a:ext>
            </a:extLst>
          </p:cNvPr>
          <p:cNvSpPr/>
          <p:nvPr userDrawn="1"/>
        </p:nvSpPr>
        <p:spPr>
          <a:xfrm>
            <a:off x="-1395035" y="4785773"/>
            <a:ext cx="1371600" cy="130970"/>
          </a:xfrm>
          <a:prstGeom prst="rect">
            <a:avLst/>
          </a:prstGeom>
          <a:solidFill>
            <a:srgbClr val="D7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215 206 63 #D7CE3F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98975-4616-4622-A31F-25E8F4638785}"/>
              </a:ext>
            </a:extLst>
          </p:cNvPr>
          <p:cNvSpPr/>
          <p:nvPr userDrawn="1"/>
        </p:nvSpPr>
        <p:spPr>
          <a:xfrm>
            <a:off x="-1395035" y="4939930"/>
            <a:ext cx="1371600" cy="130970"/>
          </a:xfrm>
          <a:prstGeom prst="rect">
            <a:avLst/>
          </a:prstGeom>
          <a:solidFill>
            <a:srgbClr val="74D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116 213 140 #74D58C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5B4DD-15F6-4671-B843-8679B0465F29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49" y="1904756"/>
            <a:ext cx="1369315" cy="155165"/>
          </a:xfrm>
          <a:prstGeom prst="rect">
            <a:avLst/>
          </a:prstGeom>
          <a:solidFill>
            <a:srgbClr val="007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latin typeface="Segoe UI"/>
                <a:cs typeface="Arial"/>
              </a:rPr>
              <a:t>100 31 46 8</a:t>
            </a:r>
            <a:endParaRPr lang="en-US" sz="788" dirty="0">
              <a:latin typeface="Segoe UI"/>
              <a:cs typeface="Segoe U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276DB8-ECEE-47CC-B93F-FC310DF88FE0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6" y="2075354"/>
            <a:ext cx="1369315" cy="155165"/>
          </a:xfrm>
          <a:prstGeom prst="rect">
            <a:avLst/>
          </a:prstGeom>
          <a:solidFill>
            <a:srgbClr val="16AF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75 0 45 0</a:t>
            </a:r>
            <a:endParaRPr lang="en-US" sz="675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79F7DF-F28E-4970-93F9-941182719EE9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2240603"/>
            <a:ext cx="1369315" cy="155165"/>
          </a:xfrm>
          <a:prstGeom prst="rect">
            <a:avLst/>
          </a:prstGeom>
          <a:solidFill>
            <a:srgbClr val="43B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solidFill>
                  <a:srgbClr val="FFFFFF"/>
                </a:solidFill>
                <a:latin typeface="Segoe UI"/>
              </a:rPr>
              <a:t>69 0 68 0</a:t>
            </a:r>
            <a:endParaRPr lang="en-US" sz="675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F4D8A-B797-4D7C-89BF-D909922B46CD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2404388"/>
            <a:ext cx="1369315" cy="155165"/>
          </a:xfrm>
          <a:prstGeom prst="rect">
            <a:avLst/>
          </a:prstGeom>
          <a:solidFill>
            <a:srgbClr val="06B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74 0 21 0</a:t>
            </a:r>
            <a:endParaRPr lang="en-US" sz="675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6753EC-2111-4676-833E-C141B12359AE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2576450"/>
            <a:ext cx="1369315" cy="155165"/>
          </a:xfrm>
          <a:prstGeom prst="rect">
            <a:avLst/>
          </a:prstGeom>
          <a:solidFill>
            <a:srgbClr val="E48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3 52 100 0</a:t>
            </a:r>
            <a:endParaRPr lang="en-US" sz="675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8A9622-1D9F-45A2-A5B7-4461E3FC765D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2747192"/>
            <a:ext cx="1369315" cy="155165"/>
          </a:xfrm>
          <a:prstGeom prst="rect">
            <a:avLst/>
          </a:prstGeom>
          <a:solidFill>
            <a:srgbClr val="C3B8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latin typeface="Segoe UI"/>
                <a:cs typeface="Arial"/>
              </a:rPr>
              <a:t>17 11 100 0</a:t>
            </a:r>
            <a:endParaRPr lang="en-US" sz="788" dirty="0">
              <a:latin typeface="Segoe UI"/>
              <a:cs typeface="Segoe U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406610-976A-43BB-B8C9-4119C3D2C7AD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2916610"/>
            <a:ext cx="1369315" cy="155165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20 0 100 0</a:t>
            </a:r>
            <a:endParaRPr lang="en-US" sz="675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41792E-0695-4765-90C3-9ADE93F237DD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7" y="3092979"/>
            <a:ext cx="1369315" cy="155165"/>
          </a:xfrm>
          <a:prstGeom prst="rect">
            <a:avLst/>
          </a:prstGeom>
          <a:solidFill>
            <a:srgbClr val="F4F7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rPr>
              <a:t>244 247 194</a:t>
            </a:r>
            <a:endParaRPr lang="en-US" sz="6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A6F2D-2B82-40E8-B663-9E1FE11EAD71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8" y="3274039"/>
            <a:ext cx="1369315" cy="155165"/>
          </a:xfrm>
          <a:prstGeom prst="rect">
            <a:avLst/>
          </a:prstGeom>
          <a:solidFill>
            <a:srgbClr val="898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45 38 39 3</a:t>
            </a:r>
            <a:endParaRPr lang="en-US" sz="675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54ABBA-6BDF-463E-BA79-916E4E139BF7}"/>
              </a:ext>
            </a:extLst>
          </p:cNvPr>
          <p:cNvSpPr>
            <a:spLocks noChangeAspect="1"/>
          </p:cNvSpPr>
          <p:nvPr userDrawn="1"/>
        </p:nvSpPr>
        <p:spPr>
          <a:xfrm>
            <a:off x="-1433859" y="3437824"/>
            <a:ext cx="1369315" cy="155165"/>
          </a:xfrm>
          <a:prstGeom prst="rect">
            <a:avLst/>
          </a:prstGeom>
          <a:solidFill>
            <a:srgbClr val="636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88" dirty="0">
                <a:latin typeface="Segoe UI"/>
                <a:cs typeface="Segoe UI"/>
              </a:rPr>
              <a:t>58 50 51 19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7556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6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442013" y="-15046"/>
            <a:ext cx="1371600" cy="41148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0 80 80</a:t>
            </a:r>
            <a:endParaRPr sz="1100"/>
          </a:p>
        </p:txBody>
      </p:sp>
      <p:sp>
        <p:nvSpPr>
          <p:cNvPr id="52" name="Google Shape;52;p13"/>
          <p:cNvSpPr/>
          <p:nvPr/>
        </p:nvSpPr>
        <p:spPr>
          <a:xfrm>
            <a:off x="-1442013" y="460640"/>
            <a:ext cx="1371600" cy="41148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0 126 120</a:t>
            </a:r>
            <a:endParaRPr sz="1100"/>
          </a:p>
        </p:txBody>
      </p:sp>
      <p:sp>
        <p:nvSpPr>
          <p:cNvPr id="53" name="Google Shape;53;p13"/>
          <p:cNvSpPr/>
          <p:nvPr/>
        </p:nvSpPr>
        <p:spPr>
          <a:xfrm>
            <a:off x="-1442013" y="1412012"/>
            <a:ext cx="1371600" cy="41148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0 179 172</a:t>
            </a:r>
            <a:endParaRPr sz="1100"/>
          </a:p>
        </p:txBody>
      </p:sp>
      <p:sp>
        <p:nvSpPr>
          <p:cNvPr id="54" name="Google Shape;54;p13"/>
          <p:cNvSpPr/>
          <p:nvPr/>
        </p:nvSpPr>
        <p:spPr>
          <a:xfrm>
            <a:off x="-1442013" y="1887698"/>
            <a:ext cx="1371600" cy="41148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199 237 235</a:t>
            </a:r>
            <a:endParaRPr sz="1100"/>
          </a:p>
        </p:txBody>
      </p:sp>
      <p:sp>
        <p:nvSpPr>
          <p:cNvPr id="55" name="Google Shape;55;p13"/>
          <p:cNvSpPr/>
          <p:nvPr/>
        </p:nvSpPr>
        <p:spPr>
          <a:xfrm>
            <a:off x="-1442013" y="936326"/>
            <a:ext cx="1371600" cy="41148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0 142 135</a:t>
            </a:r>
            <a:endParaRPr sz="1100"/>
          </a:p>
        </p:txBody>
      </p:sp>
      <p:sp>
        <p:nvSpPr>
          <p:cNvPr id="56" name="Google Shape;56;p13"/>
          <p:cNvSpPr/>
          <p:nvPr/>
        </p:nvSpPr>
        <p:spPr>
          <a:xfrm>
            <a:off x="-1442013" y="2839070"/>
            <a:ext cx="1371600" cy="41148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210 222 0</a:t>
            </a:r>
            <a:endParaRPr sz="1100"/>
          </a:p>
        </p:txBody>
      </p:sp>
      <p:sp>
        <p:nvSpPr>
          <p:cNvPr id="57" name="Google Shape;57;p13"/>
          <p:cNvSpPr/>
          <p:nvPr/>
        </p:nvSpPr>
        <p:spPr>
          <a:xfrm>
            <a:off x="-1442013" y="3314756"/>
            <a:ext cx="1371600" cy="41148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244 247 194</a:t>
            </a:r>
            <a:endParaRPr sz="1100"/>
          </a:p>
        </p:txBody>
      </p:sp>
      <p:sp>
        <p:nvSpPr>
          <p:cNvPr id="58" name="Google Shape;58;p13"/>
          <p:cNvSpPr/>
          <p:nvPr/>
        </p:nvSpPr>
        <p:spPr>
          <a:xfrm>
            <a:off x="-1442013" y="2363384"/>
            <a:ext cx="1371600" cy="41148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100 100 0</a:t>
            </a:r>
            <a:endParaRPr sz="1100"/>
          </a:p>
        </p:txBody>
      </p:sp>
      <p:sp>
        <p:nvSpPr>
          <p:cNvPr id="59" name="Google Shape;59;p13"/>
          <p:cNvSpPr/>
          <p:nvPr/>
        </p:nvSpPr>
        <p:spPr>
          <a:xfrm>
            <a:off x="-1442013" y="4266128"/>
            <a:ext cx="1371600" cy="4114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127 127 127</a:t>
            </a:r>
            <a:endParaRPr sz="1100"/>
          </a:p>
        </p:txBody>
      </p:sp>
      <p:sp>
        <p:nvSpPr>
          <p:cNvPr id="60" name="Google Shape;60;p13"/>
          <p:cNvSpPr/>
          <p:nvPr/>
        </p:nvSpPr>
        <p:spPr>
          <a:xfrm>
            <a:off x="-1442013" y="4741817"/>
            <a:ext cx="1371600" cy="411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192 0 0</a:t>
            </a:r>
            <a:endParaRPr sz="1100"/>
          </a:p>
        </p:txBody>
      </p:sp>
      <p:sp>
        <p:nvSpPr>
          <p:cNvPr id="61" name="Google Shape;61;p13"/>
          <p:cNvSpPr/>
          <p:nvPr/>
        </p:nvSpPr>
        <p:spPr>
          <a:xfrm>
            <a:off x="-1442013" y="3790442"/>
            <a:ext cx="1371600" cy="411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191 191 191</a:t>
            </a:r>
            <a:endParaRPr sz="110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940641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.gov.sg/newsroom/update-on-covid-19-situation-" TargetMode="External"/><Relationship Id="rId7" Type="http://schemas.openxmlformats.org/officeDocument/2006/relationships/hyperlink" Target="https://www.biorxiv.org/content/10.1101/2025.04.30.651462v1.ful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5.png"/><Relationship Id="rId5" Type="http://schemas.openxmlformats.org/officeDocument/2006/relationships/hyperlink" Target="https://www.who.int/publications/m/item/covid-19-epidemiological-update-edition-177" TargetMode="External"/><Relationship Id="rId4" Type="http://schemas.openxmlformats.org/officeDocument/2006/relationships/hyperlink" Target="https://www.who.int/docs/default-source/coronaviruse/15042024_jn1_ure.pdf?sfvrsn=8bd19a5c_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kemkes.go.id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g"/><Relationship Id="rId4" Type="http://schemas.openxmlformats.org/officeDocument/2006/relationships/image" Target="../media/image49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eksiemerging.kemkes.go.id/document/poster-covid-19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h.gov.sg/newsroom/update-on-covid-19-situation-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ata.moh.gov.my/dashboard/covid-19" TargetMode="External"/><Relationship Id="rId5" Type="http://schemas.openxmlformats.org/officeDocument/2006/relationships/hyperlink" Target="https://www.chp.gov.hk/en/resources/29/100148.html" TargetMode="External"/><Relationship Id="rId4" Type="http://schemas.openxmlformats.org/officeDocument/2006/relationships/hyperlink" Target="https://dvis3.ddc.moph.go.th/t/DDC_CENTER_DOE/views/priority_v2/Dashboard2?%3Aembed=y&amp;%3AisGuestRedirectFromVizportal=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vis3.ddc.moph.go.th/t/DDC_CENTER_DOE/views/priority_v2/Dashboard2?%3Aembed=y&amp;%3AisGuestRedirectFromVizportal=y" TargetMode="External"/><Relationship Id="rId2" Type="http://schemas.openxmlformats.org/officeDocument/2006/relationships/hyperlink" Target="https://www.moh.gov.sg/newsroom/update-on-covid-19-situation-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malaymail.com/news/malaysia/2025/05/16/tested-positive-for-covid-19-no-quarantine-no-check-in-heres-what-to-do-now/176847" TargetMode="External"/><Relationship Id="rId4" Type="http://schemas.openxmlformats.org/officeDocument/2006/relationships/hyperlink" Target="https://www.chp.gov.hk/en/resources/29/100148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who.int/media/docs/default-source/wpro---documents/emergency/covid19/covid-19-biweekly-report/covid-19_20250509.pdf?sfvrsn=3a483be5_1&amp;download=true" TargetMode="External"/><Relationship Id="rId7" Type="http://schemas.openxmlformats.org/officeDocument/2006/relationships/hyperlink" Target="https://id-info.jihs.go.jp/surveillance/idwr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tewhatuora.govt.nz/for-health-professionals/covid-19/case-definition-and-clinical-testing-guidelines-for-covid-19#case-definitions" TargetMode="External"/><Relationship Id="rId5" Type="http://schemas.openxmlformats.org/officeDocument/2006/relationships/hyperlink" Target="https://dportal.kdca.go.kr/pot/is/st/ari.do" TargetMode="External"/><Relationship Id="rId4" Type="http://schemas.openxmlformats.org/officeDocument/2006/relationships/hyperlink" Target="https://www.health.gov.au/topics/covid-19/what-we-are-doing-about-COVID-1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0"/>
          <p:cNvSpPr txBox="1">
            <a:spLocks noGrp="1"/>
          </p:cNvSpPr>
          <p:nvPr>
            <p:ph type="ctrTitle"/>
          </p:nvPr>
        </p:nvSpPr>
        <p:spPr>
          <a:xfrm>
            <a:off x="695325" y="1363625"/>
            <a:ext cx="7886700" cy="212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9AD"/>
              </a:buClr>
              <a:buSzPts val="3300"/>
              <a:buFont typeface="Arial"/>
              <a:buNone/>
            </a:pPr>
            <a:r>
              <a:rPr lang="id" sz="4800" b="1" dirty="0">
                <a:latin typeface="Century Gothic"/>
                <a:ea typeface="Century Gothic"/>
                <a:cs typeface="Century Gothic"/>
                <a:sym typeface="Century Gothic"/>
              </a:rPr>
              <a:t>SITUASI COVID-19 </a:t>
            </a:r>
            <a:br>
              <a:rPr lang="en-US" sz="48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d" sz="4800" b="1" dirty="0">
                <a:latin typeface="Century Gothic"/>
                <a:ea typeface="Century Gothic"/>
                <a:cs typeface="Century Gothic"/>
                <a:sym typeface="Century Gothic"/>
              </a:rPr>
              <a:t>GLOBAL</a:t>
            </a:r>
            <a:r>
              <a:rPr lang="en-US" sz="4800" b="1" dirty="0">
                <a:latin typeface="Century Gothic"/>
                <a:ea typeface="Century Gothic"/>
                <a:cs typeface="Century Gothic"/>
                <a:sym typeface="Century Gothic"/>
              </a:rPr>
              <a:t> DAN NASIONAL</a:t>
            </a:r>
            <a:r>
              <a:rPr lang="id" sz="48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0"/>
          <p:cNvSpPr txBox="1">
            <a:spLocks noGrp="1"/>
          </p:cNvSpPr>
          <p:nvPr>
            <p:ph type="subTitle" idx="1"/>
          </p:nvPr>
        </p:nvSpPr>
        <p:spPr>
          <a:xfrm>
            <a:off x="695325" y="4392692"/>
            <a:ext cx="7886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6969"/>
              </a:buClr>
              <a:buSzPts val="1100"/>
              <a:buNone/>
            </a:pPr>
            <a:r>
              <a:rPr lang="id" sz="1400" dirty="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id" sz="1400" dirty="0">
                <a:latin typeface="Century Gothic"/>
                <a:ea typeface="Century Gothic"/>
                <a:cs typeface="Century Gothic"/>
                <a:sym typeface="Century Gothic"/>
              </a:rPr>
              <a:t> Mei 2025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5A1C5-420D-A362-FCF4-09478189F8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5326" y="3487079"/>
            <a:ext cx="7886700" cy="759900"/>
          </a:xfrm>
        </p:spPr>
        <p:txBody>
          <a:bodyPr/>
          <a:lstStyle/>
          <a:p>
            <a:r>
              <a:rPr lang="en-US" sz="1600" dirty="0" err="1"/>
              <a:t>Direktorat</a:t>
            </a:r>
            <a:r>
              <a:rPr lang="en-US" sz="1600" dirty="0"/>
              <a:t> </a:t>
            </a:r>
            <a:r>
              <a:rPr lang="en-US" sz="1600" dirty="0" err="1"/>
              <a:t>Jenderal</a:t>
            </a:r>
            <a:r>
              <a:rPr lang="en-US" sz="1600" dirty="0"/>
              <a:t> </a:t>
            </a:r>
            <a:r>
              <a:rPr lang="en-US" sz="1600" dirty="0" err="1"/>
              <a:t>Penanggulangan</a:t>
            </a:r>
            <a:r>
              <a:rPr lang="en-US" sz="1600" dirty="0"/>
              <a:t> </a:t>
            </a:r>
            <a:r>
              <a:rPr lang="en-US" sz="1600" dirty="0" err="1"/>
              <a:t>Penyakit</a:t>
            </a:r>
            <a:r>
              <a:rPr lang="en-US" sz="1600" dirty="0"/>
              <a:t> </a:t>
            </a:r>
          </a:p>
          <a:p>
            <a:r>
              <a:rPr lang="en-US" sz="1600" dirty="0"/>
              <a:t>Kementerian Kesehatan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/>
          <p:nvPr/>
        </p:nvSpPr>
        <p:spPr>
          <a:xfrm>
            <a:off x="25725" y="2977850"/>
            <a:ext cx="90231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Subvarian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LF.7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dan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NB.1.8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merupakan subvarian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turunan dari JN.1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JN.1 masih menjadi </a:t>
            </a:r>
            <a:r>
              <a:rPr kumimoji="0" lang="id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Variants of Interest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(VoI)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sejak ditetapkan pada Desember 2023. Berdasarkan penilaian risiko per 15 April 2024,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risiko JN.1 adalah rendah (</a:t>
            </a:r>
            <a:r>
              <a:rPr kumimoji="0" lang="id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low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) di tingkat global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Secara umum subvarian LF.7 dan NB.18.1 memiliki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karakteristik yang sama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dengan JN.1.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Tidak ada indikasi subvarian ini lebih menular atau menyebabkan keparahan 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dibandingkan subvarian sebelumnya.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Vaksinasi 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tetap menjadi </a:t>
            </a:r>
            <a:r>
              <a:rPr kumimoji="0" lang="id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langkah efektif </a:t>
            </a: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dalam mencegah keparahan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dirty="0">
                <a:latin typeface="Century Gothic" panose="020B0502020202020204" pitchFamily="34" charset="0"/>
              </a:rPr>
              <a:t>Karakteristik Omicron </a:t>
            </a:r>
            <a:r>
              <a:rPr lang="en-US" dirty="0">
                <a:latin typeface="Century Gothic" panose="020B0502020202020204" pitchFamily="34" charset="0"/>
              </a:rPr>
              <a:t>S</a:t>
            </a:r>
            <a:r>
              <a:rPr lang="id" dirty="0">
                <a:latin typeface="Century Gothic" panose="020B0502020202020204" pitchFamily="34" charset="0"/>
              </a:rPr>
              <a:t>ubvarian LF.7 dan NB.1.8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5157975" y="963625"/>
            <a:ext cx="3497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Sumber: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  <a:tabLst/>
              <a:defRPr/>
            </a:pP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Ministry of Health Singapore </a:t>
            </a:r>
            <a:r>
              <a:rPr kumimoji="0" lang="id" sz="10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  <a:hlinkClick r:id="rId3"/>
              </a:rPr>
              <a:t>https://www.moh.gov.sg/newsroom/update-on-covid-19-situation-</a:t>
            </a: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  <a:tabLst/>
              <a:defRPr/>
            </a:pP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WHO Risk Assessment JN.1 </a:t>
            </a:r>
            <a:r>
              <a:rPr kumimoji="0" lang="id" sz="10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  <a:hlinkClick r:id="rId4"/>
              </a:rPr>
              <a:t>https://www.who.int/docs/default-source/coronaviruse/15042024_jn1_ure.pdf?sfvrsn=8bd19a5c_7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  <a:tabLst/>
              <a:defRPr/>
            </a:pP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WHO Situation Report </a:t>
            </a:r>
            <a:r>
              <a:rPr kumimoji="0" lang="id" sz="10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  <a:hlinkClick r:id="rId5"/>
              </a:rPr>
              <a:t>https://www.who.int/publications/m/item/covid-19-epidemiological-update-edition-177</a:t>
            </a:r>
            <a:r>
              <a:rPr kumimoji="0" lang="id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entury Gothic" panose="020B0502020202020204" pitchFamily="34" charset="0"/>
            </a:endParaRPr>
          </a:p>
        </p:txBody>
      </p:sp>
      <p:pic>
        <p:nvPicPr>
          <p:cNvPr id="359" name="Google Shape;35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25" y="507525"/>
            <a:ext cx="4422825" cy="23179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0" name="Google Shape;360;p41"/>
          <p:cNvSpPr txBox="1"/>
          <p:nvPr/>
        </p:nvSpPr>
        <p:spPr>
          <a:xfrm>
            <a:off x="892800" y="2702650"/>
            <a:ext cx="329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5050"/>
                </a:highlight>
                <a:uLnTx/>
                <a:uFillTx/>
                <a:latin typeface="Century Gothic" panose="020B0502020202020204" pitchFamily="34" charset="0"/>
                <a:sym typeface="Arial"/>
              </a:rPr>
              <a:t>Sumber: </a:t>
            </a:r>
            <a:r>
              <a:rPr kumimoji="0" lang="id" sz="1000" b="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5050"/>
                </a:highlight>
                <a:uLnTx/>
                <a:uFillTx/>
                <a:latin typeface="Century Gothic" panose="020B0502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Guo, Caiwan et al</a:t>
            </a:r>
            <a:r>
              <a:rPr kumimoji="0" lang="id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5050"/>
                </a:highlight>
                <a:uLnTx/>
                <a:uFillTx/>
                <a:latin typeface="Century Gothic" panose="020B0502020202020204" pitchFamily="34" charset="0"/>
                <a:sym typeface="Arial"/>
              </a:rPr>
              <a:t>.</a:t>
            </a:r>
            <a:endParaRPr kumimoji="0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5050"/>
              </a:highlight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61" name="Google Shape;361;p41"/>
          <p:cNvSpPr/>
          <p:nvPr/>
        </p:nvSpPr>
        <p:spPr>
          <a:xfrm>
            <a:off x="3419150" y="1435975"/>
            <a:ext cx="309600" cy="24570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62" name="Google Shape;362;p41"/>
          <p:cNvSpPr/>
          <p:nvPr/>
        </p:nvSpPr>
        <p:spPr>
          <a:xfrm>
            <a:off x="3354850" y="759050"/>
            <a:ext cx="309600" cy="24570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dirty="0"/>
              <a:t>Negara Pelapor Omicron subvarian LF.7 dan NB.1.8</a:t>
            </a:r>
            <a:endParaRPr dirty="0"/>
          </a:p>
        </p:txBody>
      </p:sp>
      <p:sp>
        <p:nvSpPr>
          <p:cNvPr id="368" name="Google Shape;368;p42"/>
          <p:cNvSpPr txBox="1"/>
          <p:nvPr/>
        </p:nvSpPr>
        <p:spPr>
          <a:xfrm>
            <a:off x="628650" y="456072"/>
            <a:ext cx="78867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Berdasarkan laporan dari GISAID per 15 Mei, terdapat 12 negara yang melaporkan NB.1.8 dan 41 negara yang melaporkan LF.7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369" name="Google Shape;369;p42" title="Map LF7 dan NB1.8.png"/>
          <p:cNvPicPr preferRelativeResize="0"/>
          <p:nvPr/>
        </p:nvPicPr>
        <p:blipFill rotWithShape="1">
          <a:blip r:embed="rId3">
            <a:alphaModFix/>
          </a:blip>
          <a:srcRect l="2131" t="13335" r="1853" b="13794"/>
          <a:stretch/>
        </p:blipFill>
        <p:spPr>
          <a:xfrm>
            <a:off x="706100" y="1024650"/>
            <a:ext cx="6803251" cy="38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0850" y="2716800"/>
            <a:ext cx="2091525" cy="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 txBox="1"/>
          <p:nvPr/>
        </p:nvSpPr>
        <p:spPr>
          <a:xfrm>
            <a:off x="6960850" y="2458800"/>
            <a:ext cx="13236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3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Keterangan</a:t>
            </a:r>
            <a:endParaRPr kumimoji="0" sz="13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42"/>
          <p:cNvSpPr txBox="1"/>
          <p:nvPr/>
        </p:nvSpPr>
        <p:spPr>
          <a:xfrm>
            <a:off x="808225" y="4801550"/>
            <a:ext cx="2152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Sumber: GISAID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/>
          <p:nvPr/>
        </p:nvSpPr>
        <p:spPr>
          <a:xfrm>
            <a:off x="4620600" y="2774475"/>
            <a:ext cx="3621300" cy="750900"/>
          </a:xfrm>
          <a:prstGeom prst="roundRect">
            <a:avLst>
              <a:gd name="adj" fmla="val 74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649750" y="885250"/>
            <a:ext cx="3333900" cy="3637200"/>
          </a:xfrm>
          <a:prstGeom prst="roundRect">
            <a:avLst>
              <a:gd name="adj" fmla="val 74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678325" y="205844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Negara Pelapor Omicron subvarian LF.7 dan NB.1.8</a:t>
            </a:r>
            <a:endParaRPr/>
          </a:p>
        </p:txBody>
      </p:sp>
      <p:sp>
        <p:nvSpPr>
          <p:cNvPr id="380" name="Google Shape;380;p43"/>
          <p:cNvSpPr txBox="1"/>
          <p:nvPr/>
        </p:nvSpPr>
        <p:spPr>
          <a:xfrm>
            <a:off x="754525" y="649500"/>
            <a:ext cx="3074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0726"/>
                </a:highlight>
                <a:uLnTx/>
                <a:uFillTx/>
                <a:latin typeface="Arial"/>
                <a:cs typeface="Arial"/>
                <a:sym typeface="Arial"/>
              </a:rPr>
              <a:t>Negara Pelapor LF.7 (30 negara)</a:t>
            </a:r>
            <a:endParaRPr kumimoji="0" sz="14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E80726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43"/>
          <p:cNvSpPr txBox="1"/>
          <p:nvPr/>
        </p:nvSpPr>
        <p:spPr>
          <a:xfrm>
            <a:off x="754525" y="962100"/>
            <a:ext cx="2697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Argentina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Austria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Bahrain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Belanda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Brasil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Canary Islands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Denmark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8. French Guiana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 Ghana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10. Honduras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11. Israel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12. Italia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13. Jepang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14. Kenya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15. Kosta Rika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2309275" y="962100"/>
            <a:ext cx="1659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16. Luksemburg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17. Mauritius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18. Mozambik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19. Oman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20. Pantai Gading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21. Perancis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22. Peru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23. Portugal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24. Puerto Rico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25. Rep. Dominika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26. Rusia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27. Thailand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28. Turki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29. Uzbekistan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30. Yunani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4648200" y="962100"/>
            <a:ext cx="1777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Amerika Serikat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Australia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Cina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Inggris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Irlandia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Jerman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4127400" y="2547550"/>
            <a:ext cx="460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BC672"/>
                </a:highlight>
                <a:uLnTx/>
                <a:uFillTx/>
                <a:latin typeface="Arial"/>
                <a:cs typeface="Arial"/>
                <a:sym typeface="Arial"/>
              </a:rPr>
              <a:t>Negara Pelapor NB.1.8 (2 negara)</a:t>
            </a:r>
            <a:endParaRPr kumimoji="0" sz="1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0BC672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5542650" y="2833600"/>
            <a:ext cx="177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Korea Selatan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Taiwan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6489975" y="1006875"/>
            <a:ext cx="177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Kanada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8. Selandia Baru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 Singapura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10. Spanyol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11. Swedia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43"/>
          <p:cNvSpPr/>
          <p:nvPr/>
        </p:nvSpPr>
        <p:spPr>
          <a:xfrm>
            <a:off x="4536300" y="885250"/>
            <a:ext cx="3621300" cy="1554300"/>
          </a:xfrm>
          <a:prstGeom prst="roundRect">
            <a:avLst>
              <a:gd name="adj" fmla="val 74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43"/>
          <p:cNvSpPr txBox="1"/>
          <p:nvPr/>
        </p:nvSpPr>
        <p:spPr>
          <a:xfrm>
            <a:off x="4060050" y="649500"/>
            <a:ext cx="4607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3F0C1"/>
                </a:highlight>
                <a:uLnTx/>
                <a:uFillTx/>
                <a:latin typeface="Arial"/>
                <a:cs typeface="Arial"/>
                <a:sym typeface="Arial"/>
              </a:rPr>
              <a:t>Negara Pelapor LF.7 dan NB.1.8 (11 negara)</a:t>
            </a:r>
            <a:endParaRPr kumimoji="0" sz="1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3F0C1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43"/>
          <p:cNvSpPr txBox="1"/>
          <p:nvPr/>
        </p:nvSpPr>
        <p:spPr>
          <a:xfrm>
            <a:off x="808225" y="4801550"/>
            <a:ext cx="2152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Sumber: GISAID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F00A2-7B4F-8D52-3467-A89FE604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FED2-0590-E129-61D9-D50C15A8A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4" indent="0"/>
            <a:r>
              <a:rPr lang="en-US" sz="2800" b="1" dirty="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BAHASAN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0A2D2-E9CC-82F1-6E88-015EB23146E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E530A6-87FF-145B-28D0-4598552FEDA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187DEE-3D82-0C5F-C757-7E58EDB1FDF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00719" y="1143091"/>
            <a:ext cx="6144816" cy="2671011"/>
          </a:xfrm>
        </p:spPr>
        <p:txBody>
          <a:bodyPr/>
          <a:lstStyle/>
          <a:p>
            <a:pPr marL="571486" algn="just"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Global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Nasional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Surveilans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Varian Covid-19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Upaya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Kewaspadaan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486"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297" indent="0">
              <a:buNone/>
            </a:pP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7288C49-F263-0356-5828-7AAF9C46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956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2029-D347-282F-1969-5241A9F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608" y="313196"/>
            <a:ext cx="5899800" cy="312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5050"/>
                </a:solidFill>
              </a:rPr>
              <a:t>UPAYA KEWASPADAAN INDONESIA</a:t>
            </a:r>
            <a:endParaRPr lang="en-ID" sz="2000" b="1" dirty="0">
              <a:solidFill>
                <a:srgbClr val="005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43079-98D2-F1FB-EF08-7541B828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5608" y="718664"/>
            <a:ext cx="6258000" cy="4324824"/>
          </a:xfrm>
        </p:spPr>
        <p:txBody>
          <a:bodyPr>
            <a:normAutofit fontScale="92500"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Memantau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situasi</a:t>
            </a:r>
            <a:r>
              <a:rPr lang="en-US" sz="1400" b="1" dirty="0">
                <a:latin typeface="Century Gothic" panose="020B0502020202020204" pitchFamily="34" charset="0"/>
              </a:rPr>
              <a:t> global dan </a:t>
            </a:r>
            <a:r>
              <a:rPr lang="en-US" sz="1400" b="1" dirty="0" err="1">
                <a:latin typeface="Century Gothic" panose="020B0502020202020204" pitchFamily="34" charset="0"/>
              </a:rPr>
              <a:t>nasional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yang </a:t>
            </a:r>
            <a:r>
              <a:rPr lang="en-US" sz="1400" dirty="0" err="1">
                <a:latin typeface="Century Gothic" panose="020B0502020202020204" pitchFamily="34" charset="0"/>
              </a:rPr>
              <a:t>dapat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diakses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melalui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kanal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00505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https://kemkes.go.id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Mengintensifkan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kasus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ILI, pneumonia, SARI, dan </a:t>
            </a:r>
            <a:r>
              <a:rPr lang="en-US" sz="1400" dirty="0" err="1">
                <a:latin typeface="Century Gothic" panose="020B0502020202020204" pitchFamily="34" charset="0"/>
              </a:rPr>
              <a:t>suspek</a:t>
            </a:r>
            <a:r>
              <a:rPr lang="en-US" sz="1400" dirty="0">
                <a:latin typeface="Century Gothic" panose="020B0502020202020204" pitchFamily="34" charset="0"/>
              </a:rPr>
              <a:t> COVID-19 </a:t>
            </a:r>
            <a:r>
              <a:rPr lang="en-US" sz="1400" dirty="0" err="1">
                <a:latin typeface="Century Gothic" panose="020B0502020202020204" pitchFamily="34" charset="0"/>
              </a:rPr>
              <a:t>melalui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latin typeface="Century Gothic" panose="020B0502020202020204" pitchFamily="34" charset="0"/>
              </a:rPr>
              <a:t>SKDR, </a:t>
            </a:r>
            <a:r>
              <a:rPr lang="en-US" sz="1400" b="1" dirty="0" err="1">
                <a:latin typeface="Century Gothic" panose="020B0502020202020204" pitchFamily="34" charset="0"/>
              </a:rPr>
              <a:t>surveilans</a:t>
            </a:r>
            <a:r>
              <a:rPr lang="en-US" sz="1400" b="1" dirty="0">
                <a:latin typeface="Century Gothic" panose="020B0502020202020204" pitchFamily="34" charset="0"/>
              </a:rPr>
              <a:t> sentinel ILI-SARI</a:t>
            </a:r>
            <a:r>
              <a:rPr lang="en-US" sz="1400" dirty="0">
                <a:latin typeface="Century Gothic" panose="020B0502020202020204" pitchFamily="34" charset="0"/>
              </a:rPr>
              <a:t>, dan/</a:t>
            </a:r>
            <a:r>
              <a:rPr lang="en-US" sz="1400" dirty="0" err="1">
                <a:latin typeface="Century Gothic" panose="020B0502020202020204" pitchFamily="34" charset="0"/>
              </a:rPr>
              <a:t>atau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surveilans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genomik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Memastikan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kesiapan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logistik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pemeriksaan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patogen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pernapasan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termasuk</a:t>
            </a:r>
            <a:r>
              <a:rPr lang="en-US" sz="1400" dirty="0">
                <a:latin typeface="Century Gothic" panose="020B0502020202020204" pitchFamily="34" charset="0"/>
              </a:rPr>
              <a:t> COVID-19 pada </a:t>
            </a:r>
            <a:r>
              <a:rPr lang="en-US" sz="1400" dirty="0" err="1">
                <a:latin typeface="Century Gothic" panose="020B0502020202020204" pitchFamily="34" charset="0"/>
              </a:rPr>
              <a:t>Labkesmas</a:t>
            </a:r>
            <a:r>
              <a:rPr lang="en-US" sz="1400" dirty="0">
                <a:latin typeface="Century Gothic" panose="020B0502020202020204" pitchFamily="34" charset="0"/>
              </a:rPr>
              <a:t> dan </a:t>
            </a:r>
            <a:r>
              <a:rPr lang="en-US" sz="1400" dirty="0" err="1">
                <a:latin typeface="Century Gothic" panose="020B0502020202020204" pitchFamily="34" charset="0"/>
              </a:rPr>
              <a:t>jejaringnya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Memantau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pelaku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perjalanan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luar</a:t>
            </a:r>
            <a:r>
              <a:rPr lang="en-US" sz="1400" b="1" dirty="0">
                <a:latin typeface="Century Gothic" panose="020B0502020202020204" pitchFamily="34" charset="0"/>
              </a:rPr>
              <a:t> negeri (PPLN) </a:t>
            </a:r>
            <a:r>
              <a:rPr lang="en-US" sz="1400" dirty="0">
                <a:latin typeface="Century Gothic" panose="020B0502020202020204" pitchFamily="34" charset="0"/>
              </a:rPr>
              <a:t>di </a:t>
            </a:r>
            <a:r>
              <a:rPr lang="en-US" sz="1400" dirty="0" err="1">
                <a:latin typeface="Century Gothic" panose="020B0502020202020204" pitchFamily="34" charset="0"/>
              </a:rPr>
              <a:t>pintu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masuk</a:t>
            </a:r>
            <a:r>
              <a:rPr lang="en-US" sz="1400" dirty="0">
                <a:latin typeface="Century Gothic" panose="020B0502020202020204" pitchFamily="34" charset="0"/>
              </a:rPr>
              <a:t> negara </a:t>
            </a:r>
            <a:r>
              <a:rPr lang="en-US" sz="1400" dirty="0" err="1">
                <a:latin typeface="Century Gothic" panose="020B0502020202020204" pitchFamily="34" charset="0"/>
              </a:rPr>
              <a:t>melalui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SatuSehat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i="1" dirty="0">
                <a:latin typeface="Century Gothic" panose="020B0502020202020204" pitchFamily="34" charset="0"/>
              </a:rPr>
              <a:t>Health Pass </a:t>
            </a:r>
            <a:r>
              <a:rPr lang="en-US" sz="1400" b="1" dirty="0">
                <a:latin typeface="Century Gothic" panose="020B0502020202020204" pitchFamily="34" charset="0"/>
              </a:rPr>
              <a:t>(SSHP)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Mengintensifkan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komunikasi</a:t>
            </a:r>
            <a:r>
              <a:rPr lang="en-US" sz="1400" b="1" dirty="0">
                <a:latin typeface="Century Gothic" panose="020B0502020202020204" pitchFamily="34" charset="0"/>
              </a:rPr>
              <a:t>, </a:t>
            </a:r>
            <a:r>
              <a:rPr lang="en-US" sz="1400" b="1" dirty="0" err="1">
                <a:latin typeface="Century Gothic" panose="020B0502020202020204" pitchFamily="34" charset="0"/>
              </a:rPr>
              <a:t>informasi</a:t>
            </a:r>
            <a:r>
              <a:rPr lang="en-US" sz="1400" b="1" dirty="0">
                <a:latin typeface="Century Gothic" panose="020B0502020202020204" pitchFamily="34" charset="0"/>
              </a:rPr>
              <a:t> dan </a:t>
            </a:r>
            <a:r>
              <a:rPr lang="en-US" sz="1400" b="1" dirty="0" err="1">
                <a:latin typeface="Century Gothic" panose="020B0502020202020204" pitchFamily="34" charset="0"/>
              </a:rPr>
              <a:t>edukasi</a:t>
            </a:r>
            <a:r>
              <a:rPr lang="en-US" sz="1400" b="1" dirty="0">
                <a:latin typeface="Century Gothic" panose="020B0502020202020204" pitchFamily="34" charset="0"/>
              </a:rPr>
              <a:t> (KIE)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kepada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tenaga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kesehatan</a:t>
            </a:r>
            <a:r>
              <a:rPr lang="en-US" sz="1400" dirty="0">
                <a:latin typeface="Century Gothic" panose="020B0502020202020204" pitchFamily="34" charset="0"/>
              </a:rPr>
              <a:t> dan </a:t>
            </a:r>
            <a:r>
              <a:rPr lang="en-US" sz="1400" dirty="0" err="1">
                <a:latin typeface="Century Gothic" panose="020B0502020202020204" pitchFamily="34" charset="0"/>
              </a:rPr>
              <a:t>masyarakat</a:t>
            </a:r>
            <a:r>
              <a:rPr lang="en-US" sz="1400" dirty="0">
                <a:latin typeface="Century Gothic" panose="020B0502020202020204" pitchFamily="34" charset="0"/>
              </a:rPr>
              <a:t>  </a:t>
            </a:r>
            <a:r>
              <a:rPr lang="en-US" sz="1400" dirty="0" err="1">
                <a:latin typeface="Century Gothic" panose="020B0502020202020204" pitchFamily="34" charset="0"/>
              </a:rPr>
              <a:t>terkait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protokol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kesehatan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Melakukan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vaksinasi</a:t>
            </a:r>
            <a:r>
              <a:rPr lang="en-US" sz="1400" b="1" dirty="0">
                <a:latin typeface="Century Gothic" panose="020B0502020202020204" pitchFamily="34" charset="0"/>
              </a:rPr>
              <a:t> COVID-19 </a:t>
            </a:r>
            <a:r>
              <a:rPr lang="en-US" sz="1400" dirty="0">
                <a:latin typeface="Century Gothic" panose="020B0502020202020204" pitchFamily="34" charset="0"/>
              </a:rPr>
              <a:t>pada </a:t>
            </a:r>
            <a:r>
              <a:rPr lang="en-US" sz="1400" dirty="0" err="1">
                <a:latin typeface="Century Gothic" panose="020B0502020202020204" pitchFamily="34" charset="0"/>
              </a:rPr>
              <a:t>kelompok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berisiko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termasuk</a:t>
            </a:r>
            <a:r>
              <a:rPr lang="en-US" sz="1400" dirty="0">
                <a:latin typeface="Century Gothic" panose="020B0502020202020204" pitchFamily="34" charset="0"/>
              </a:rPr>
              <a:t> pada </a:t>
            </a:r>
            <a:r>
              <a:rPr lang="en-US" sz="1400" dirty="0" err="1">
                <a:latin typeface="Century Gothic" panose="020B0502020202020204" pitchFamily="34" charset="0"/>
              </a:rPr>
              <a:t>jamaah</a:t>
            </a:r>
            <a:r>
              <a:rPr lang="en-US" sz="1400" dirty="0">
                <a:latin typeface="Century Gothic" panose="020B0502020202020204" pitchFamily="34" charset="0"/>
              </a:rPr>
              <a:t> haji (</a:t>
            </a:r>
            <a:r>
              <a:rPr lang="en-US" sz="1400" dirty="0" err="1">
                <a:latin typeface="Century Gothic" panose="020B0502020202020204" pitchFamily="34" charset="0"/>
              </a:rPr>
              <a:t>lansia</a:t>
            </a:r>
            <a:r>
              <a:rPr lang="en-US" sz="1400" dirty="0">
                <a:latin typeface="Century Gothic" panose="020B0502020202020204" pitchFamily="34" charset="0"/>
              </a:rPr>
              <a:t> dan </a:t>
            </a:r>
            <a:r>
              <a:rPr lang="en-US" sz="1400" dirty="0" err="1">
                <a:latin typeface="Century Gothic" panose="020B0502020202020204" pitchFamily="34" charset="0"/>
              </a:rPr>
              <a:t>komorbid</a:t>
            </a:r>
            <a:r>
              <a:rPr lang="en-US" sz="1400" dirty="0">
                <a:latin typeface="Century Gothic" panose="020B0502020202020204" pitchFamily="34" charset="0"/>
              </a:rPr>
              <a:t>) </a:t>
            </a:r>
            <a:r>
              <a:rPr lang="en-US" sz="1400" dirty="0" err="1">
                <a:latin typeface="Century Gothic" panose="020B0502020202020204" pitchFamily="34" charset="0"/>
              </a:rPr>
              <a:t>sesuai</a:t>
            </a:r>
            <a:r>
              <a:rPr lang="en-US" sz="1400" dirty="0">
                <a:latin typeface="Century Gothic" panose="020B0502020202020204" pitchFamily="34" charset="0"/>
              </a:rPr>
              <a:t> SE </a:t>
            </a:r>
            <a:r>
              <a:rPr lang="en-US" sz="1400" dirty="0" err="1">
                <a:latin typeface="Century Gothic" panose="020B0502020202020204" pitchFamily="34" charset="0"/>
              </a:rPr>
              <a:t>Sekjen</a:t>
            </a:r>
            <a:r>
              <a:rPr lang="en-US" sz="1400" dirty="0">
                <a:latin typeface="Century Gothic" panose="020B0502020202020204" pitchFamily="34" charset="0"/>
              </a:rPr>
              <a:t> No.1206 </a:t>
            </a:r>
            <a:r>
              <a:rPr lang="en-US" sz="1400" dirty="0" err="1">
                <a:latin typeface="Century Gothic" panose="020B0502020202020204" pitchFamily="34" charset="0"/>
              </a:rPr>
              <a:t>tahun</a:t>
            </a:r>
            <a:r>
              <a:rPr lang="en-US" sz="1400" dirty="0">
                <a:latin typeface="Century Gothic" panose="020B0502020202020204" pitchFamily="34" charset="0"/>
              </a:rPr>
              <a:t> 2025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latin typeface="Century Gothic" panose="020B0502020202020204" pitchFamily="34" charset="0"/>
              </a:rPr>
              <a:t>Menyusun </a:t>
            </a:r>
            <a:r>
              <a:rPr lang="en-US" sz="1400" b="1" dirty="0" err="1">
                <a:latin typeface="Century Gothic" panose="020B0502020202020204" pitchFamily="34" charset="0"/>
              </a:rPr>
              <a:t>dokumen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rencana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kesiapsiagaan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patogen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pernapasan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(</a:t>
            </a:r>
            <a:r>
              <a:rPr lang="en-US" sz="1400" i="1" dirty="0">
                <a:latin typeface="Century Gothic" panose="020B0502020202020204" pitchFamily="34" charset="0"/>
              </a:rPr>
              <a:t>Preparedness Resilience for Emerging Threats</a:t>
            </a:r>
            <a:r>
              <a:rPr lang="en-US" sz="1400" dirty="0">
                <a:latin typeface="Century Gothic" panose="020B0502020202020204" pitchFamily="34" charset="0"/>
              </a:rPr>
              <a:t>) di Indonesia yang </a:t>
            </a:r>
            <a:r>
              <a:rPr lang="en-US" sz="1400" dirty="0" err="1">
                <a:latin typeface="Century Gothic" panose="020B0502020202020204" pitchFamily="34" charset="0"/>
              </a:rPr>
              <a:t>mengadopsi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pedoman</a:t>
            </a:r>
            <a:r>
              <a:rPr lang="en-US" sz="1400" dirty="0">
                <a:latin typeface="Century Gothic" panose="020B0502020202020204" pitchFamily="34" charset="0"/>
              </a:rPr>
              <a:t> WHO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>
                <a:latin typeface="Century Gothic" panose="020B0502020202020204" pitchFamily="34" charset="0"/>
              </a:rPr>
              <a:t>Melakukan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penilaian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risiko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berkala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bagi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seluruh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kabupaten</a:t>
            </a:r>
            <a:r>
              <a:rPr lang="en-US" sz="1400" dirty="0">
                <a:latin typeface="Century Gothic" panose="020B0502020202020204" pitchFamily="34" charset="0"/>
              </a:rPr>
              <a:t>/</a:t>
            </a:r>
            <a:r>
              <a:rPr lang="en-US" sz="1400" dirty="0" err="1">
                <a:latin typeface="Century Gothic" panose="020B0502020202020204" pitchFamily="34" charset="0"/>
              </a:rPr>
              <a:t>kota</a:t>
            </a:r>
            <a:r>
              <a:rPr lang="en-US" sz="1400" dirty="0">
                <a:latin typeface="Century Gothic" panose="020B0502020202020204" pitchFamily="34" charset="0"/>
              </a:rPr>
              <a:t> di Indonesia</a:t>
            </a:r>
            <a:endParaRPr lang="en-ID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F7698-08F7-9451-A9BA-DFA9CAE6B0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93388-B4A1-89BD-314D-A0DBFC90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59" y="1671639"/>
            <a:ext cx="2499241" cy="1664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DCBA01-2591-DD57-737A-D7BBE3238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00" y="1"/>
            <a:ext cx="2501289" cy="1664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1AC3F-298E-9334-CB57-30CF50AF18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84" r="12876"/>
          <a:stretch/>
        </p:blipFill>
        <p:spPr>
          <a:xfrm>
            <a:off x="-76563" y="3336133"/>
            <a:ext cx="2501289" cy="18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5935bc4166_0_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SzPts val="2500"/>
            </a:pPr>
            <a:r>
              <a:rPr lang="en-US" b="1" dirty="0">
                <a:solidFill>
                  <a:srgbClr val="2151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HIMBAUAN BAGI MASYARAKAT INDONESIA</a:t>
            </a:r>
          </a:p>
        </p:txBody>
      </p:sp>
      <p:sp>
        <p:nvSpPr>
          <p:cNvPr id="756" name="Google Shape;756;g35935bc4166_0_48"/>
          <p:cNvSpPr txBox="1">
            <a:spLocks noGrp="1"/>
          </p:cNvSpPr>
          <p:nvPr>
            <p:ph type="body" idx="1"/>
          </p:nvPr>
        </p:nvSpPr>
        <p:spPr>
          <a:xfrm>
            <a:off x="202019" y="449058"/>
            <a:ext cx="6000750" cy="41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Tetap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melaksanakan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protokol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kesehatan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600" dirty="0">
              <a:solidFill>
                <a:srgbClr val="00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6225" algn="just">
              <a:lnSpc>
                <a:spcPct val="100000"/>
              </a:lnSpc>
              <a:spcBef>
                <a:spcPts val="0"/>
              </a:spcBef>
              <a:buSzPts val="2200"/>
              <a:buFont typeface="Century Gothic"/>
              <a:buChar char="•"/>
            </a:pP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tangan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pakai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sabun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atau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1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 sanitizer</a:t>
            </a:r>
            <a:endParaRPr sz="1600" dirty="0">
              <a:solidFill>
                <a:srgbClr val="00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6225" algn="just">
              <a:lnSpc>
                <a:spcPct val="100000"/>
              </a:lnSpc>
              <a:spcBef>
                <a:spcPts val="0"/>
              </a:spcBef>
              <a:buSzPts val="2200"/>
              <a:buFont typeface="Century Gothic"/>
              <a:buChar char="•"/>
            </a:pP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Memakai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masker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apabila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mengalami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gejala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batuk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pilek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termasuk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kelompok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memiliki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komorbid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lansia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dan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berada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area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kerumunan</a:t>
            </a:r>
            <a:endParaRPr sz="1600" dirty="0">
              <a:solidFill>
                <a:srgbClr val="00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6225" algn="just">
              <a:lnSpc>
                <a:spcPct val="100000"/>
              </a:lnSpc>
              <a:spcBef>
                <a:spcPts val="0"/>
              </a:spcBef>
              <a:buSzPts val="2200"/>
              <a:buFont typeface="Century Gothic"/>
              <a:buChar char="•"/>
            </a:pP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Menerapkan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etika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batuk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bersin</a:t>
            </a:r>
            <a:endParaRPr lang="fi-FI" sz="1600" dirty="0">
              <a:solidFill>
                <a:srgbClr val="00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09575" indent="-342900" algn="just">
              <a:lnSpc>
                <a:spcPct val="10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fi-FI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Menghindari bepergian/perjalanan jika sakit.</a:t>
            </a:r>
          </a:p>
          <a:p>
            <a:pPr marL="409575" indent="-342900" algn="just">
              <a:lnSpc>
                <a:spcPct val="10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Segera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periksakan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fasilitas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kesehatan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apabila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mengalami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gejala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COVID-19 (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demam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batuk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pilek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409575" indent="-342900" algn="just">
              <a:lnSpc>
                <a:spcPct val="10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Apabila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melakukan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perjalanan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wilayah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terjangkit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disarankan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melaksanakan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protokol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kesehatan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angka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serta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mengikuti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himbauan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protokol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kesehatan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otoritas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kesehatan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wilayah </a:t>
            </a:r>
            <a:r>
              <a:rPr lang="en-US" sz="1600" dirty="0" err="1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terjangkit</a:t>
            </a:r>
            <a:r>
              <a:rPr lang="en-US" sz="1600" dirty="0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>
              <a:solidFill>
                <a:srgbClr val="00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3CA9E-4E3A-857C-B1A8-E001BA6E3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9F00F-CA05-42BE-0CA1-F445F9ABABB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8" name="Google Shape;758;g35935bc4166_0_48"/>
          <p:cNvSpPr txBox="1"/>
          <p:nvPr/>
        </p:nvSpPr>
        <p:spPr>
          <a:xfrm>
            <a:off x="197634" y="4600630"/>
            <a:ext cx="79776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1200"/>
            </a:pP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Poster </a:t>
            </a:r>
            <a:r>
              <a:rPr lang="en-US" sz="9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COVID-19 </a:t>
            </a:r>
            <a:r>
              <a:rPr lang="en-US" sz="9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dapat</a:t>
            </a: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diakses</a:t>
            </a: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pada link </a:t>
            </a:r>
            <a:r>
              <a:rPr lang="en-US" sz="9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berikut</a:t>
            </a: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9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200"/>
            </a:pPr>
            <a:r>
              <a:rPr lang="en-US" sz="9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https://infeksiemerging.kemkes.go.id/document/poster-covid-19/view</a:t>
            </a:r>
            <a:r>
              <a:rPr lang="en-US" sz="9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25" b="1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265A9-8E43-754F-045A-203DCACD9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46" y="910231"/>
            <a:ext cx="2375295" cy="3323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0EA875-558C-F34C-F932-302CEE82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418E0-4129-DDCC-709A-8612E3FC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0" y="114299"/>
            <a:ext cx="3513153" cy="4914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0BE6D-9A32-9388-11E8-3D67E14A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58" y="114299"/>
            <a:ext cx="3513151" cy="49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Tren Kasus COVID-19 di Beberapa Negara yang Mengalami Peningkatan Kasus</a:t>
            </a:r>
            <a:endParaRPr/>
          </a:p>
        </p:txBody>
      </p:sp>
      <p:pic>
        <p:nvPicPr>
          <p:cNvPr id="441" name="Google Shape;441;p52" title="Poin yang diperole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75" y="359300"/>
            <a:ext cx="3947775" cy="244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2" title="Poin yang diperole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575" y="431049"/>
            <a:ext cx="3831723" cy="23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2" title="Poin yang diperole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950" y="2873150"/>
            <a:ext cx="4037199" cy="22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84F90-D5E1-E0B4-1E2A-DD50D74ED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4" indent="0"/>
            <a:r>
              <a:rPr lang="en-US" sz="2800" b="1" dirty="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BAHASAN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809FB-ABE1-FD74-028C-7DCADF3F7AB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19F0B8-AAC3-AB38-893D-9561260D257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7E733F-E74A-0B3D-F981-0DED53548CA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00719" y="1143091"/>
            <a:ext cx="6144816" cy="2671011"/>
          </a:xfrm>
        </p:spPr>
        <p:txBody>
          <a:bodyPr/>
          <a:lstStyle/>
          <a:p>
            <a:pPr marL="571486" algn="just">
              <a:buAutoNum type="arabicPeriod"/>
            </a:pP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Global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Nasional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Surveilans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varian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COVID-19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Upaya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Kewaspadaan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486"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297" indent="0">
              <a:buNone/>
            </a:pP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8BB816-7E9B-5FB5-CD02-44F44A83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838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 txBox="1">
            <a:spLocks noGrp="1"/>
          </p:cNvSpPr>
          <p:nvPr>
            <p:ph type="title"/>
          </p:nvPr>
        </p:nvSpPr>
        <p:spPr>
          <a:xfrm>
            <a:off x="628650" y="95252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entury Gothic" panose="020B0502020202020204" pitchFamily="34" charset="0"/>
              </a:rPr>
              <a:t>SITUASI COVID-19 GLOBAL S.D. M20 YANG MENGALAMI KENAIKAN KASUS</a:t>
            </a:r>
          </a:p>
        </p:txBody>
      </p:sp>
      <p:graphicFrame>
        <p:nvGraphicFramePr>
          <p:cNvPr id="433" name="Google Shape;433;p51"/>
          <p:cNvGraphicFramePr/>
          <p:nvPr>
            <p:extLst>
              <p:ext uri="{D42A27DB-BD31-4B8C-83A1-F6EECF244321}">
                <p14:modId xmlns:p14="http://schemas.microsoft.com/office/powerpoint/2010/main" val="1219813253"/>
              </p:ext>
            </p:extLst>
          </p:nvPr>
        </p:nvGraphicFramePr>
        <p:xfrm>
          <a:off x="84875" y="449991"/>
          <a:ext cx="8909300" cy="4297530"/>
        </p:xfrm>
        <a:graphic>
          <a:graphicData uri="http://schemas.openxmlformats.org/drawingml/2006/table">
            <a:tbl>
              <a:tblPr>
                <a:noFill/>
                <a:tableStyleId>{A2E022B1-13AD-4B2B-8A67-AA67895BC4AA}</a:tableStyleId>
              </a:tblPr>
              <a:tblGrid>
                <a:gridCol w="9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3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Negara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Periode Awal Kenaikan</a:t>
                      </a:r>
                      <a:endParaRPr sz="11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 Kenaikan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Kasus</a:t>
                      </a: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Kumulatif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Jumlah Kasus</a:t>
                      </a: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Kumulatif</a:t>
                      </a: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Mingguan Tertinggi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CFR</a:t>
                      </a:r>
                      <a:endParaRPr sz="11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Hospita- lisasi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Varian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Respon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Sumber</a:t>
                      </a:r>
                      <a:endParaRPr sz="11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Singapura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M18 2025</a:t>
                      </a:r>
                      <a:endParaRPr lang="en-US"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(27 April – 3 Mei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27,9%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14.200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0%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133 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LF.7 dan NB.1.8 (turunan JN.1)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Himbauan vaksin bagi risiko tinggi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Penyiapan RS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MoH Singapore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Thailand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M10 2025</a:t>
                      </a:r>
                      <a:endParaRPr lang="en-US"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(2 – 8 Maret 2025)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34.463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0,006%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781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XEC, JN.1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5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 Klinis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4"/>
                        </a:rPr>
                        <a:t>MoH Thailand</a:t>
                      </a:r>
                      <a:endParaRPr sz="105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Hong Kong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M12 2025</a:t>
                      </a:r>
                      <a:endParaRPr lang="en-US"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(16 – 22 Maret 2025)</a:t>
                      </a:r>
                      <a:r>
                        <a:rPr lang="id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7,2%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1.042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1,8%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JN.1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Himbauan vaksin booster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i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Wastewater surveillance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Penyiapan RS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5"/>
                        </a:rPr>
                        <a:t>Centre for Health Protection Hong Kong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Malaysia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M14 2025</a:t>
                      </a:r>
                      <a:endParaRPr lang="en-US"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(30 Maret – 5 April 2025)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27,8%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1.518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0%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XEC (turunan JN.1)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id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lang="en-US"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98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entury Gothic"/>
                        <a:buChar char="●"/>
                      </a:pPr>
                      <a:r>
                        <a:rPr lang="en-US" sz="1050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</a:t>
                      </a:r>
                      <a:r>
                        <a:rPr lang="en-US" sz="105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50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klinis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5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6"/>
                        </a:rPr>
                        <a:t>MoH Malaysia</a:t>
                      </a:r>
                      <a:endParaRPr sz="105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4" name="Google Shape;434;p51"/>
          <p:cNvSpPr/>
          <p:nvPr/>
        </p:nvSpPr>
        <p:spPr>
          <a:xfrm>
            <a:off x="7900465" y="88112"/>
            <a:ext cx="181800" cy="23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1"/>
          <p:cNvSpPr txBox="1"/>
          <p:nvPr/>
        </p:nvSpPr>
        <p:spPr>
          <a:xfrm>
            <a:off x="628650" y="4833506"/>
            <a:ext cx="4286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000" i="1" dirty="0">
                <a:latin typeface="Century Gothic"/>
                <a:ea typeface="Century Gothic"/>
                <a:cs typeface="Century Gothic"/>
                <a:sym typeface="Century Gothic"/>
              </a:rPr>
              <a:t>*NA = Not Available (Data Tidak Tersedia)</a:t>
            </a:r>
            <a:endParaRPr sz="10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AA964-3D2C-073E-12E0-240D29E7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ANALISIS SITUASI KENAIKAN COVID-19 GLOBAL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0C7ADB-3995-55AB-782B-E0575C968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78018"/>
              </p:ext>
            </p:extLst>
          </p:nvPr>
        </p:nvGraphicFramePr>
        <p:xfrm>
          <a:off x="700090" y="465002"/>
          <a:ext cx="7886700" cy="3286524"/>
        </p:xfrm>
        <a:graphic>
          <a:graphicData uri="http://schemas.openxmlformats.org/drawingml/2006/table">
            <a:tbl>
              <a:tblPr firstRow="1" bandRow="1">
                <a:tableStyleId>{A2E022B1-13AD-4B2B-8A67-AA67895BC4AA}</a:tableStyleId>
              </a:tblPr>
              <a:tblGrid>
                <a:gridCol w="487378">
                  <a:extLst>
                    <a:ext uri="{9D8B030D-6E8A-4147-A177-3AD203B41FA5}">
                      <a16:colId xmlns:a16="http://schemas.microsoft.com/office/drawing/2014/main" val="1632545093"/>
                    </a:ext>
                  </a:extLst>
                </a:gridCol>
                <a:gridCol w="1343989">
                  <a:extLst>
                    <a:ext uri="{9D8B030D-6E8A-4147-A177-3AD203B41FA5}">
                      <a16:colId xmlns:a16="http://schemas.microsoft.com/office/drawing/2014/main" val="9910450"/>
                    </a:ext>
                  </a:extLst>
                </a:gridCol>
                <a:gridCol w="4312256">
                  <a:extLst>
                    <a:ext uri="{9D8B030D-6E8A-4147-A177-3AD203B41FA5}">
                      <a16:colId xmlns:a16="http://schemas.microsoft.com/office/drawing/2014/main" val="3250874393"/>
                    </a:ext>
                  </a:extLst>
                </a:gridCol>
                <a:gridCol w="1743077">
                  <a:extLst>
                    <a:ext uri="{9D8B030D-6E8A-4147-A177-3AD203B41FA5}">
                      <a16:colId xmlns:a16="http://schemas.microsoft.com/office/drawing/2014/main" val="3174179460"/>
                    </a:ext>
                  </a:extLst>
                </a:gridCol>
              </a:tblGrid>
              <a:tr h="543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Negara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Penyebab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Sumber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85521"/>
                  </a:ext>
                </a:extLst>
              </a:tr>
              <a:tr h="5103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Thailand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i="0" dirty="0" err="1">
                          <a:latin typeface="+mj-lt"/>
                        </a:rPr>
                        <a:t>Mobilisasi</a:t>
                      </a:r>
                      <a:r>
                        <a:rPr lang="en-US" sz="1200" i="0" dirty="0">
                          <a:latin typeface="+mj-lt"/>
                        </a:rPr>
                        <a:t> </a:t>
                      </a:r>
                      <a:r>
                        <a:rPr lang="en-US" sz="1200" i="0" dirty="0" err="1">
                          <a:latin typeface="+mj-lt"/>
                        </a:rPr>
                        <a:t>masyarakat</a:t>
                      </a:r>
                      <a:r>
                        <a:rPr lang="en-US" sz="1200" i="0" dirty="0">
                          <a:latin typeface="+mj-lt"/>
                        </a:rPr>
                        <a:t> pada acara </a:t>
                      </a:r>
                      <a:r>
                        <a:rPr lang="en-US" sz="1200" i="1" dirty="0">
                          <a:latin typeface="+mj-lt"/>
                        </a:rPr>
                        <a:t>mass gathering </a:t>
                      </a:r>
                      <a:r>
                        <a:rPr lang="en-US" sz="1200" dirty="0">
                          <a:latin typeface="+mj-lt"/>
                        </a:rPr>
                        <a:t>Songkran pada </a:t>
                      </a:r>
                      <a:r>
                        <a:rPr lang="en-US" sz="1200" dirty="0" err="1">
                          <a:latin typeface="+mj-lt"/>
                        </a:rPr>
                        <a:t>bulan</a:t>
                      </a:r>
                      <a:r>
                        <a:rPr lang="en-US" sz="1200" dirty="0">
                          <a:latin typeface="+mj-lt"/>
                        </a:rPr>
                        <a:t> April 2025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>
                          <a:latin typeface="+mj-lt"/>
                        </a:rPr>
                        <a:t>Acara Songkran </a:t>
                      </a:r>
                      <a:r>
                        <a:rPr lang="en-US" sz="1200" dirty="0" err="1">
                          <a:latin typeface="+mj-lt"/>
                        </a:rPr>
                        <a:t>dihadiri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±1,1 Juta orang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SARS-COV-2 Omicron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subvarian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XEC, JN.1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 u="sng" dirty="0">
                          <a:solidFill>
                            <a:schemeClr val="hlink"/>
                          </a:solidFill>
                          <a:latin typeface="+mj-lt"/>
                          <a:ea typeface="Century Gothic"/>
                          <a:cs typeface="Century Gothic"/>
                          <a:sym typeface="Century Gothic"/>
                          <a:hlinkClick r:id="rId2"/>
                        </a:rPr>
                        <a:t>MoH Singapore</a:t>
                      </a:r>
                      <a:endParaRPr sz="12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479045"/>
                  </a:ext>
                </a:extLst>
              </a:tr>
              <a:tr h="6357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Singapura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err="1">
                          <a:latin typeface="+mj-lt"/>
                        </a:rPr>
                        <a:t>Penurunan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kekebalan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komunitas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SARS-COV-2 Omicron </a:t>
                      </a:r>
                      <a:r>
                        <a:rPr lang="en-US" sz="1200" dirty="0" err="1">
                          <a:latin typeface="+mj-lt"/>
                        </a:rPr>
                        <a:t>subvarian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nl-NL" sz="12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LF.7 dan NB.1.8 (turunan JN.1)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 u="sng" dirty="0">
                          <a:solidFill>
                            <a:schemeClr val="hlink"/>
                          </a:solidFill>
                          <a:latin typeface="+mj-lt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MoH Thailand</a:t>
                      </a:r>
                      <a:endParaRPr sz="1200" dirty="0">
                        <a:solidFill>
                          <a:schemeClr val="dk1"/>
                        </a:solidFill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067058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3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Hongkong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err="1">
                          <a:latin typeface="+mj-lt"/>
                        </a:rPr>
                        <a:t>Kenaikan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kasus</a:t>
                      </a:r>
                      <a:r>
                        <a:rPr lang="en-US" sz="1200" dirty="0">
                          <a:latin typeface="+mj-lt"/>
                        </a:rPr>
                        <a:t> pada </a:t>
                      </a:r>
                      <a:r>
                        <a:rPr lang="en-US" sz="1200" dirty="0" err="1">
                          <a:latin typeface="+mj-lt"/>
                        </a:rPr>
                        <a:t>lansia</a:t>
                      </a:r>
                      <a:r>
                        <a:rPr lang="en-US" sz="1200" dirty="0">
                          <a:latin typeface="+mj-lt"/>
                        </a:rPr>
                        <a:t> : di </a:t>
                      </a:r>
                      <a:r>
                        <a:rPr lang="en-US" sz="1200" dirty="0" err="1">
                          <a:latin typeface="+mj-lt"/>
                        </a:rPr>
                        <a:t>panti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jompo</a:t>
                      </a:r>
                      <a:endParaRPr lang="en-US" sz="1200" dirty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err="1">
                          <a:latin typeface="+mj-lt"/>
                        </a:rPr>
                        <a:t>Penurunan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kekebalan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komunitas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terutama</a:t>
                      </a:r>
                      <a:r>
                        <a:rPr lang="en-US" sz="1200" dirty="0">
                          <a:latin typeface="+mj-lt"/>
                        </a:rPr>
                        <a:t> pada </a:t>
                      </a:r>
                      <a:r>
                        <a:rPr lang="en-US" sz="1200" dirty="0" err="1">
                          <a:latin typeface="+mj-lt"/>
                        </a:rPr>
                        <a:t>lansia</a:t>
                      </a:r>
                      <a:endParaRPr lang="en-US" sz="1200" dirty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SARS-COV-2 Omicron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subvarian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JN.1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200" u="sng" dirty="0">
                          <a:solidFill>
                            <a:schemeClr val="hlink"/>
                          </a:solidFill>
                          <a:latin typeface="+mj-lt"/>
                          <a:ea typeface="Century Gothic"/>
                          <a:cs typeface="Century Gothic"/>
                          <a:sym typeface="Century Gothic"/>
                          <a:hlinkClick r:id="rId4"/>
                        </a:rPr>
                        <a:t>Centre for Health Protection Hong Kong</a:t>
                      </a:r>
                      <a:endParaRPr sz="12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858206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4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Malaysia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err="1">
                          <a:latin typeface="+mj-lt"/>
                        </a:rPr>
                        <a:t>Peningkatan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mobilitas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masyarakat</a:t>
                      </a:r>
                      <a:endParaRPr lang="en-US" sz="1200" dirty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err="1">
                          <a:latin typeface="+mj-lt"/>
                        </a:rPr>
                        <a:t>Penurunan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kekebalan</a:t>
                      </a:r>
                      <a:r>
                        <a:rPr lang="en-US" sz="1200" dirty="0"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latin typeface="+mj-lt"/>
                        </a:rPr>
                        <a:t>komunitas</a:t>
                      </a:r>
                      <a:endParaRPr lang="en-US" sz="1200" dirty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SARS-COV-2 Omicron </a:t>
                      </a:r>
                      <a:r>
                        <a:rPr lang="en-US" sz="12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subvarian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JN.1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j-lt"/>
                          <a:ea typeface="Century Gothic"/>
                          <a:cs typeface="Century Gothic"/>
                          <a:sym typeface="Century Gothic"/>
                          <a:hlinkClick r:id="rId5"/>
                        </a:rPr>
                        <a:t>Media</a:t>
                      </a:r>
                      <a:endParaRPr sz="12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210202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191D18-1E68-B0AB-FF23-EE5DA20CF1C2}"/>
              </a:ext>
            </a:extLst>
          </p:cNvPr>
          <p:cNvSpPr txBox="1"/>
          <p:nvPr/>
        </p:nvSpPr>
        <p:spPr>
          <a:xfrm>
            <a:off x="468242" y="3798670"/>
            <a:ext cx="8250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Keterangan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JN.1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masih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menjadi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Variants of Interest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(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VoI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)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sejak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ditetapkan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pada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Desember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2023.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Berdasarkan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penilaian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risiko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per 15 April 2024,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risiko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JN.1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adalah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rendah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(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low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) di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tingkat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global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.</a:t>
            </a:r>
          </a:p>
          <a:p>
            <a:pPr marL="457200" indent="-317500" algn="just">
              <a:buSzPts val="1400"/>
              <a:buFont typeface="Arial"/>
              <a:buChar char="●"/>
              <a:defRPr/>
            </a:pPr>
            <a:r>
              <a:rPr lang="en-US" sz="1000" dirty="0" err="1">
                <a:latin typeface="Century Gothic" panose="020B0502020202020204" pitchFamily="34" charset="0"/>
              </a:rPr>
              <a:t>Subvarian</a:t>
            </a:r>
            <a:r>
              <a:rPr lang="en-US" sz="1000" dirty="0">
                <a:latin typeface="Century Gothic" panose="020B0502020202020204" pitchFamily="34" charset="0"/>
              </a:rPr>
              <a:t> yang </a:t>
            </a:r>
            <a:r>
              <a:rPr lang="en-US" sz="1000" dirty="0" err="1">
                <a:latin typeface="Century Gothic" panose="020B0502020202020204" pitchFamily="34" charset="0"/>
              </a:rPr>
              <a:t>masih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  <a:r>
              <a:rPr lang="en-US" sz="1000" dirty="0" err="1">
                <a:latin typeface="Century Gothic" panose="020B0502020202020204" pitchFamily="34" charset="0"/>
              </a:rPr>
              <a:t>bersirkulasi</a:t>
            </a:r>
            <a:r>
              <a:rPr lang="en-US" sz="1000" dirty="0">
                <a:latin typeface="Century Gothic" panose="020B0502020202020204" pitchFamily="34" charset="0"/>
              </a:rPr>
              <a:t> di Indonesia </a:t>
            </a:r>
            <a:r>
              <a:rPr lang="en-US" sz="1000" dirty="0" err="1">
                <a:latin typeface="Century Gothic" panose="020B0502020202020204" pitchFamily="34" charset="0"/>
              </a:rPr>
              <a:t>adalah</a:t>
            </a:r>
            <a:r>
              <a:rPr lang="en-US" sz="1000" dirty="0">
                <a:latin typeface="Century Gothic" panose="020B0502020202020204" pitchFamily="34" charset="0"/>
              </a:rPr>
              <a:t> MB.1.1 dan KP.2.18, s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ecara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umum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memiliki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karakteristik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yang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sama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dengan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JN.1.</a:t>
            </a: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Tidak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ada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indikasi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subvarian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ini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lebih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menular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atau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menyebabkan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keparahan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dibandingkan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subvarian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sebelumnya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23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628650" y="102394"/>
            <a:ext cx="7886700" cy="31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entury Gothic" panose="020B0502020202020204" pitchFamily="34" charset="0"/>
              </a:rPr>
              <a:t>SITUASI COVID-19 GLOBAL S.D. M20 YANG MENGALAMI PENURUNAN KASUS</a:t>
            </a:r>
            <a:endParaRPr lang="en-US" sz="1600" dirty="0"/>
          </a:p>
        </p:txBody>
      </p:sp>
      <p:sp>
        <p:nvSpPr>
          <p:cNvPr id="441" name="Google Shape;441;p52"/>
          <p:cNvSpPr txBox="1">
            <a:spLocks noGrp="1"/>
          </p:cNvSpPr>
          <p:nvPr>
            <p:ph type="body" idx="1"/>
          </p:nvPr>
        </p:nvSpPr>
        <p:spPr>
          <a:xfrm>
            <a:off x="628651" y="472964"/>
            <a:ext cx="7886700" cy="24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42" name="Google Shape;442;p52"/>
          <p:cNvGraphicFramePr/>
          <p:nvPr>
            <p:extLst>
              <p:ext uri="{D42A27DB-BD31-4B8C-83A1-F6EECF244321}">
                <p14:modId xmlns:p14="http://schemas.microsoft.com/office/powerpoint/2010/main" val="1494496737"/>
              </p:ext>
            </p:extLst>
          </p:nvPr>
        </p:nvGraphicFramePr>
        <p:xfrm>
          <a:off x="167725" y="380105"/>
          <a:ext cx="8725325" cy="4571820"/>
        </p:xfrm>
        <a:graphic>
          <a:graphicData uri="http://schemas.openxmlformats.org/drawingml/2006/table">
            <a:tbl>
              <a:tblPr>
                <a:noFill/>
                <a:tableStyleId>{A2E022B1-13AD-4B2B-8A67-AA67895BC4AA}</a:tableStyleId>
              </a:tblPr>
              <a:tblGrid>
                <a:gridCol w="8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1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Negara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Periode Awal </a:t>
                      </a:r>
                      <a:r>
                        <a:rPr lang="en-US" sz="9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Penurunan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 </a:t>
                      </a:r>
                      <a:r>
                        <a:rPr lang="en-US" sz="9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Penurunan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Kasus</a:t>
                      </a:r>
                      <a:r>
                        <a:rPr lang="en-US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Kumulatif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Jumlah Kasus</a:t>
                      </a:r>
                      <a:r>
                        <a:rPr lang="en-US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Kumulatif</a:t>
                      </a: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Mingguan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CFR</a:t>
                      </a:r>
                      <a:endParaRPr sz="9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Hospita- lisasi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Varian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Respon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Sumber</a:t>
                      </a:r>
                      <a:endParaRPr sz="900" b="1" dirty="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Australia</a:t>
                      </a:r>
                      <a:endParaRPr sz="1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M14 2025</a:t>
                      </a:r>
                      <a:r>
                        <a:rPr lang="en-US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(30 April – 3 Mei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-97,9%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NB.1.8.1 (turunan JN.1)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Surveilans patogen pernapasan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Vaksinasi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 Klinis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1000" u="sng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WHO WPRO</a:t>
                      </a: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id" sz="1000" u="sng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4"/>
                        </a:rPr>
                        <a:t>MoH Australia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Korea Selatan</a:t>
                      </a:r>
                      <a:endParaRPr sz="1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M16 2025</a:t>
                      </a:r>
                      <a:endParaRPr lang="en-US"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(13 – 19 April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-34%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146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XDV.1 (turunan JN.1)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Surveilans patogen pernapasan</a:t>
                      </a:r>
                      <a:endParaRPr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 klinis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u="sng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5"/>
                        </a:rPr>
                        <a:t>Korea Disease Control and Prevention Agency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Vietnam</a:t>
                      </a:r>
                      <a:endParaRPr sz="1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M14 2025</a:t>
                      </a:r>
                      <a:endParaRPr lang="en-US"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(30 April – 3 Mei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-50%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Surveilans terintegrasi ILI SARI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u="sng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WHO WPRO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Selandia Baru</a:t>
                      </a:r>
                      <a:endParaRPr sz="1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M4 2025</a:t>
                      </a:r>
                      <a:endParaRPr lang="en-US"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(19 – 25 Januari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-11%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366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1,9%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41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XEC dan NB.1.8.1 (turunan JN.1)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 klinis</a:t>
                      </a:r>
                      <a:endParaRPr sz="10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6"/>
                        </a:rPr>
                        <a:t>Government of New Zealand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Jepang</a:t>
                      </a:r>
                      <a:endParaRPr sz="10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Sejak M6 2025</a:t>
                      </a:r>
                      <a:endParaRPr lang="en-US"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(2 – 8 </a:t>
                      </a:r>
                      <a:r>
                        <a:rPr lang="en-US" sz="600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Februari</a:t>
                      </a:r>
                      <a:r>
                        <a:rPr lang="en-US" sz="6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2025)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-21%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4.227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591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XEC (turunan JN.1)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Surveilans patogen pernapasan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Protokol kesehatan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9999" lvl="0" indent="-1534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id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Manajemen klinis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1000" u="sng" dirty="0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7"/>
                        </a:rPr>
                        <a:t>Japan Institute for Health Security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3" name="Google Shape;443;p52"/>
          <p:cNvSpPr/>
          <p:nvPr/>
        </p:nvSpPr>
        <p:spPr>
          <a:xfrm>
            <a:off x="8209045" y="104275"/>
            <a:ext cx="220500" cy="245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2"/>
          <p:cNvSpPr txBox="1"/>
          <p:nvPr/>
        </p:nvSpPr>
        <p:spPr>
          <a:xfrm>
            <a:off x="667750" y="4873793"/>
            <a:ext cx="4286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1000" i="1" dirty="0">
                <a:latin typeface="Century Gothic"/>
                <a:ea typeface="Century Gothic"/>
                <a:cs typeface="Century Gothic"/>
                <a:sym typeface="Century Gothic"/>
              </a:rPr>
              <a:t>*NA = Not Available (Data Tidak Tersedia)</a:t>
            </a:r>
            <a:endParaRPr sz="10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5648-5D8F-C306-B650-5D9413B8F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2777B-6EED-9C3D-0849-1D226F515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4" indent="0"/>
            <a:r>
              <a:rPr lang="en-US" sz="2800" b="1" dirty="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BAHASAN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BF351-13ED-DFC4-0E1E-B1E1C657EF3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4378E7-3598-F682-1592-CAC4A53E7BF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41227F-D5A1-3AAC-74E8-B6F9D4D4410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00719" y="1143091"/>
            <a:ext cx="6144816" cy="2671011"/>
          </a:xfrm>
        </p:spPr>
        <p:txBody>
          <a:bodyPr/>
          <a:lstStyle/>
          <a:p>
            <a:pPr marL="571486" algn="just"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Global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Nasional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Surveilans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varian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COVID-19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Upaya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Kewaspadaan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486"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297" indent="0">
              <a:buNone/>
            </a:pP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8066AE-F57D-0495-03B8-865597AF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77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126F2-9980-8A14-0C9D-DA57A9D6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7" y="665156"/>
            <a:ext cx="3279932" cy="1944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2AEAF-2071-A76B-CF0F-D5C5CB8F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291"/>
            <a:ext cx="7805316" cy="31262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TREN COVID-19 DI INDONESIA</a:t>
            </a:r>
            <a:endParaRPr lang="en-US" sz="18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9457C-8A2B-FF72-906C-06EA3E7C7196}"/>
              </a:ext>
            </a:extLst>
          </p:cNvPr>
          <p:cNvSpPr/>
          <p:nvPr/>
        </p:nvSpPr>
        <p:spPr>
          <a:xfrm>
            <a:off x="2614613" y="1637657"/>
            <a:ext cx="760095" cy="7086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05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A64A1B-C27C-F767-C3CC-4FB3FDBCB81E}"/>
              </a:ext>
            </a:extLst>
          </p:cNvPr>
          <p:cNvCxnSpPr>
            <a:cxnSpLocks/>
          </p:cNvCxnSpPr>
          <p:nvPr/>
        </p:nvCxnSpPr>
        <p:spPr>
          <a:xfrm flipV="1">
            <a:off x="3360420" y="628651"/>
            <a:ext cx="670560" cy="10223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8AEDFC-23FC-4A75-DCDD-7BCFD8240C7D}"/>
              </a:ext>
            </a:extLst>
          </p:cNvPr>
          <p:cNvCxnSpPr>
            <a:cxnSpLocks/>
          </p:cNvCxnSpPr>
          <p:nvPr/>
        </p:nvCxnSpPr>
        <p:spPr>
          <a:xfrm>
            <a:off x="3360420" y="2360605"/>
            <a:ext cx="670560" cy="778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666E5A-5E26-3B48-EB5A-33D4F5786908}"/>
              </a:ext>
            </a:extLst>
          </p:cNvPr>
          <p:cNvSpPr txBox="1"/>
          <p:nvPr/>
        </p:nvSpPr>
        <p:spPr>
          <a:xfrm>
            <a:off x="83861" y="2663669"/>
            <a:ext cx="36880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150" dirty="0">
                <a:latin typeface="Century Gothic" panose="020B0502020202020204" pitchFamily="34" charset="0"/>
              </a:rPr>
              <a:t>Pada M17 </a:t>
            </a:r>
            <a:r>
              <a:rPr lang="en-US" sz="1150" dirty="0" err="1">
                <a:latin typeface="Century Gothic" panose="020B0502020202020204" pitchFamily="34" charset="0"/>
              </a:rPr>
              <a:t>s.d.</a:t>
            </a:r>
            <a:r>
              <a:rPr lang="en-US" sz="1150" dirty="0">
                <a:latin typeface="Century Gothic" panose="020B0502020202020204" pitchFamily="34" charset="0"/>
              </a:rPr>
              <a:t> M19 </a:t>
            </a:r>
            <a:r>
              <a:rPr lang="en-US" sz="1150" dirty="0" err="1">
                <a:latin typeface="Century Gothic" panose="020B0502020202020204" pitchFamily="34" charset="0"/>
              </a:rPr>
              <a:t>terjadi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kenaikan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kasus</a:t>
            </a:r>
            <a:r>
              <a:rPr lang="en-US" sz="1150" dirty="0">
                <a:latin typeface="Century Gothic" panose="020B0502020202020204" pitchFamily="34" charset="0"/>
              </a:rPr>
              <a:t> pada </a:t>
            </a:r>
            <a:r>
              <a:rPr lang="en-US" sz="1150" dirty="0" err="1">
                <a:latin typeface="Century Gothic" panose="020B0502020202020204" pitchFamily="34" charset="0"/>
              </a:rPr>
              <a:t>provinsi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b="1" dirty="0">
                <a:latin typeface="Century Gothic" panose="020B0502020202020204" pitchFamily="34" charset="0"/>
              </a:rPr>
              <a:t>Banten, Jakarta </a:t>
            </a:r>
            <a:r>
              <a:rPr lang="en-US" sz="1150" dirty="0">
                <a:latin typeface="Century Gothic" panose="020B0502020202020204" pitchFamily="34" charset="0"/>
              </a:rPr>
              <a:t>dan </a:t>
            </a:r>
            <a:r>
              <a:rPr lang="en-US" sz="1150" b="1" dirty="0">
                <a:latin typeface="Century Gothic" panose="020B0502020202020204" pitchFamily="34" charset="0"/>
              </a:rPr>
              <a:t>Jawa Timur 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150" dirty="0">
                <a:latin typeface="Century Gothic" panose="020B0502020202020204" pitchFamily="34" charset="0"/>
              </a:rPr>
              <a:t>Per M20, </a:t>
            </a:r>
            <a:r>
              <a:rPr lang="en-US" sz="1150" dirty="0" err="1">
                <a:latin typeface="Century Gothic" panose="020B0502020202020204" pitchFamily="34" charset="0"/>
              </a:rPr>
              <a:t>terjadi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penurunan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kasus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konfirmasi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mingguan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dari</a:t>
            </a:r>
            <a:r>
              <a:rPr lang="en-US" sz="1150" dirty="0">
                <a:latin typeface="Century Gothic" panose="020B0502020202020204" pitchFamily="34" charset="0"/>
              </a:rPr>
              <a:t> 28 </a:t>
            </a:r>
            <a:r>
              <a:rPr lang="en-US" sz="1150" dirty="0" err="1">
                <a:latin typeface="Century Gothic" panose="020B0502020202020204" pitchFamily="34" charset="0"/>
              </a:rPr>
              <a:t>kasus</a:t>
            </a:r>
            <a:r>
              <a:rPr lang="en-US" sz="1150" dirty="0">
                <a:latin typeface="Century Gothic" panose="020B0502020202020204" pitchFamily="34" charset="0"/>
              </a:rPr>
              <a:t> pada M19 </a:t>
            </a:r>
            <a:r>
              <a:rPr lang="en-US" sz="1150" dirty="0" err="1">
                <a:latin typeface="Century Gothic" panose="020B0502020202020204" pitchFamily="34" charset="0"/>
              </a:rPr>
              <a:t>menjadi</a:t>
            </a:r>
            <a:r>
              <a:rPr lang="en-US" sz="1150" dirty="0">
                <a:latin typeface="Century Gothic" panose="020B0502020202020204" pitchFamily="34" charset="0"/>
              </a:rPr>
              <a:t> 3 </a:t>
            </a:r>
            <a:r>
              <a:rPr lang="en-US" sz="1150" dirty="0" err="1">
                <a:latin typeface="Century Gothic" panose="020B0502020202020204" pitchFamily="34" charset="0"/>
              </a:rPr>
              <a:t>kasus</a:t>
            </a:r>
            <a:r>
              <a:rPr lang="en-US" sz="1150" dirty="0">
                <a:latin typeface="Century Gothic" panose="020B0502020202020204" pitchFamily="34" charset="0"/>
              </a:rPr>
              <a:t> pada M20.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150" dirty="0">
                <a:latin typeface="Century Gothic" panose="020B0502020202020204" pitchFamily="34" charset="0"/>
              </a:rPr>
              <a:t>Pada M20, </a:t>
            </a:r>
            <a:r>
              <a:rPr lang="en-US" sz="1150" i="1" dirty="0">
                <a:latin typeface="Century Gothic" panose="020B0502020202020204" pitchFamily="34" charset="0"/>
              </a:rPr>
              <a:t>positivity rate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menurun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dirty="0" err="1">
                <a:latin typeface="Century Gothic" panose="020B0502020202020204" pitchFamily="34" charset="0"/>
              </a:rPr>
              <a:t>menjadi</a:t>
            </a:r>
            <a:r>
              <a:rPr lang="en-US" sz="1150" dirty="0">
                <a:latin typeface="Century Gothic" panose="020B0502020202020204" pitchFamily="34" charset="0"/>
              </a:rPr>
              <a:t> 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0,59%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artinya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dari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100 orang yang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diperiksa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terdapat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1 orang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dengan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hasil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positif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COVID-19.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Pada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tahun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2025, </a:t>
            </a:r>
            <a:r>
              <a:rPr lang="en-US" sz="115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positivity rate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tertinggi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15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adalah</a:t>
            </a:r>
            <a:r>
              <a:rPr lang="en-US" sz="11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4,75% pada M19 2025.</a:t>
            </a:r>
            <a:endParaRPr lang="en-ID" sz="115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EC286-01F6-E51F-4CEF-B7A68D317AB6}"/>
              </a:ext>
            </a:extLst>
          </p:cNvPr>
          <p:cNvSpPr txBox="1"/>
          <p:nvPr/>
        </p:nvSpPr>
        <p:spPr>
          <a:xfrm>
            <a:off x="77863" y="4839890"/>
            <a:ext cx="3381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latin typeface="Century Gothic" panose="020B0502020202020204" pitchFamily="34" charset="0"/>
              </a:rPr>
              <a:t>Sumber</a:t>
            </a:r>
            <a:r>
              <a:rPr lang="en-US" sz="1050" dirty="0">
                <a:latin typeface="Century Gothic" panose="020B0502020202020204" pitchFamily="34" charset="0"/>
              </a:rPr>
              <a:t>: NAR </a:t>
            </a:r>
            <a:r>
              <a:rPr lang="en-US" sz="1050" dirty="0" err="1">
                <a:latin typeface="Century Gothic" panose="020B0502020202020204" pitchFamily="34" charset="0"/>
              </a:rPr>
              <a:t>diakses</a:t>
            </a:r>
            <a:r>
              <a:rPr lang="en-US" sz="1050" dirty="0">
                <a:latin typeface="Century Gothic" panose="020B0502020202020204" pitchFamily="34" charset="0"/>
              </a:rPr>
              <a:t> 19 Mei 2025 </a:t>
            </a:r>
            <a:r>
              <a:rPr lang="en-US" sz="1050" dirty="0" err="1">
                <a:latin typeface="Century Gothic" panose="020B0502020202020204" pitchFamily="34" charset="0"/>
              </a:rPr>
              <a:t>pukul</a:t>
            </a:r>
            <a:r>
              <a:rPr lang="en-US" sz="1050" dirty="0">
                <a:latin typeface="Century Gothic" panose="020B0502020202020204" pitchFamily="34" charset="0"/>
              </a:rPr>
              <a:t> 02.30 WIB</a:t>
            </a:r>
            <a:endParaRPr lang="en-ID" sz="105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1B605-6D83-A7F3-9D9E-3EDA9C40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71" y="622781"/>
            <a:ext cx="4419983" cy="2530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5F975-AF1D-3545-DB62-FC7B8D282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271" y="3167128"/>
            <a:ext cx="44199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69345-7F99-3A79-4A3B-33720A35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27DF-E03F-271B-1585-69BD2AF8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94" indent="0"/>
            <a:r>
              <a:rPr lang="en-US" sz="2800" b="1" dirty="0">
                <a:solidFill>
                  <a:srgbClr val="007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BAHASAN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80D5-80C8-E77A-2874-341607D656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1A7CDC-BB7F-C0F6-5A8D-929CF0A1D5F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14064-FA2D-BB29-A8B3-C7CDCD09B38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00719" y="1143091"/>
            <a:ext cx="6144816" cy="2671011"/>
          </a:xfrm>
        </p:spPr>
        <p:txBody>
          <a:bodyPr/>
          <a:lstStyle/>
          <a:p>
            <a:pPr marL="571486" algn="just"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Global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Situasi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Nasional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Surveilans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Varian COVID-19</a:t>
            </a:r>
          </a:p>
          <a:p>
            <a:pPr marL="571486" algn="just">
              <a:buFont typeface="Noto Sans Symbols"/>
              <a:buAutoNum type="arabicPeriod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Upaya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Kewaspadaan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486"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297" indent="0">
              <a:buNone/>
            </a:pPr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BA10C8-B273-0CBB-1A9D-6ECD118D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315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D37-9C80-0546-9ECB-83931CED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Tren Varian COVID-19 </a:t>
            </a:r>
            <a:r>
              <a:rPr lang="en-US" dirty="0" err="1">
                <a:latin typeface="Century Gothic" panose="020B0502020202020204" pitchFamily="34" charset="0"/>
              </a:rPr>
              <a:t>dalam</a:t>
            </a:r>
            <a:r>
              <a:rPr lang="en-US" dirty="0">
                <a:latin typeface="Century Gothic" panose="020B0502020202020204" pitchFamily="34" charset="0"/>
              </a:rPr>
              <a:t> GISAID: 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Trend Global LP.8.1.1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32DD-6B64-57AF-073E-77F2B8D0F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880" y="502754"/>
            <a:ext cx="4008918" cy="2456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latin typeface="Century Gothic" panose="020B0502020202020204" pitchFamily="34" charset="0"/>
              </a:rPr>
              <a:t>Tren Varian COVID-19 </a:t>
            </a: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Global</a:t>
            </a:r>
            <a:r>
              <a:rPr lang="en-US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050" dirty="0">
                <a:latin typeface="Century Gothic" panose="020B0502020202020204" pitchFamily="34" charset="0"/>
              </a:rPr>
              <a:t>Mei 2024-Mei 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 dirty="0" err="1">
                <a:latin typeface="Century Gothic" panose="020B0502020202020204" pitchFamily="34" charset="0"/>
              </a:rPr>
              <a:t>Berdasarkan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Tanggal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Pengambilan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Spesimen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7AB38B-FE6A-94C5-DF3E-92008124A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r="1443"/>
          <a:stretch/>
        </p:blipFill>
        <p:spPr>
          <a:xfrm>
            <a:off x="37020" y="911305"/>
            <a:ext cx="4302074" cy="1660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81DC7-25AA-9B92-8FED-DF66FD4748AB}"/>
              </a:ext>
            </a:extLst>
          </p:cNvPr>
          <p:cNvSpPr txBox="1"/>
          <p:nvPr/>
        </p:nvSpPr>
        <p:spPr>
          <a:xfrm>
            <a:off x="220880" y="2571750"/>
            <a:ext cx="4095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Dari total 285 specimen, </a:t>
            </a:r>
            <a:r>
              <a:rPr lang="en-US" sz="1600" b="1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varian</a:t>
            </a:r>
            <a:r>
              <a:rPr lang="en-US" sz="16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COVID-19 </a:t>
            </a:r>
            <a:r>
              <a:rPr lang="en-US" sz="1600" b="1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didominasi</a:t>
            </a:r>
            <a:r>
              <a:rPr lang="en-US" sz="16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214313" indent="-214313" defTabSz="685800">
              <a:buClrTx/>
              <a:buFont typeface="Courier New" panose="02070309020205020404" pitchFamily="49" charset="0"/>
              <a:buChar char="o"/>
            </a:pPr>
            <a:r>
              <a: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LP.8.1.1 (18,95%)</a:t>
            </a:r>
          </a:p>
          <a:p>
            <a:pPr marL="214313" indent="-214313" defTabSz="685800">
              <a:buClrTx/>
              <a:buFont typeface="Courier New" panose="02070309020205020404" pitchFamily="49" charset="0"/>
              <a:buChar char="o"/>
            </a:pPr>
            <a:r>
              <a: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NB.1.8.1 (10,88%)</a:t>
            </a:r>
          </a:p>
          <a:p>
            <a:pPr marL="214313" indent="-214313" defTabSz="685800">
              <a:buClrTx/>
              <a:buFont typeface="Courier New" panose="02070309020205020404" pitchFamily="49" charset="0"/>
              <a:buChar char="o"/>
            </a:pPr>
            <a:r>
              <a: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XFC (9,82%)</a:t>
            </a:r>
          </a:p>
          <a:p>
            <a:pPr marL="214313" indent="-214313" defTabSz="685800">
              <a:buClrTx/>
              <a:buFont typeface="Courier New" panose="02070309020205020404" pitchFamily="49" charset="0"/>
              <a:buChar char="o"/>
            </a:pPr>
            <a:r>
              <a:rPr lang="en-US" sz="1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LP.8.1.6 (7,37%)</a:t>
            </a:r>
          </a:p>
          <a:p>
            <a:pPr marL="214313" indent="-214313" defTabSz="685800">
              <a:buClrTx/>
              <a:buFont typeface="Courier New" panose="02070309020205020404" pitchFamily="49" charset="0"/>
              <a:buChar char="o"/>
            </a:pPr>
            <a:r>
              <a:rPr lang="en-US" sz="16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XEC (6,32%)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E44979-520D-4224-2D26-1F4BC0EB4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437" b="15907"/>
          <a:stretch/>
        </p:blipFill>
        <p:spPr>
          <a:xfrm>
            <a:off x="4462704" y="911306"/>
            <a:ext cx="4602815" cy="16604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BB602D-1D88-A9C8-6C46-177EB71E3E4F}"/>
              </a:ext>
            </a:extLst>
          </p:cNvPr>
          <p:cNvSpPr txBox="1">
            <a:spLocks/>
          </p:cNvSpPr>
          <p:nvPr/>
        </p:nvSpPr>
        <p:spPr>
          <a:xfrm>
            <a:off x="4945301" y="523732"/>
            <a:ext cx="3873403" cy="244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7E78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0"/>
              </a:spcBef>
              <a:buClrTx/>
            </a:pPr>
            <a:r>
              <a:rPr lang="en-US" sz="1050" dirty="0">
                <a:latin typeface="Century Gothic" panose="020B0502020202020204" pitchFamily="34" charset="0"/>
              </a:rPr>
              <a:t>Tren Varian COVID-19 </a:t>
            </a: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Nasional</a:t>
            </a:r>
            <a:r>
              <a:rPr lang="en-US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050" dirty="0">
                <a:latin typeface="Century Gothic" panose="020B0502020202020204" pitchFamily="34" charset="0"/>
              </a:rPr>
              <a:t>Mei 2024- Januari 2025</a:t>
            </a:r>
          </a:p>
          <a:p>
            <a:pPr algn="ctr" defTabSz="685800">
              <a:spcBef>
                <a:spcPts val="0"/>
              </a:spcBef>
              <a:buClrTx/>
            </a:pPr>
            <a:r>
              <a:rPr lang="en-US" sz="1050" dirty="0" err="1">
                <a:latin typeface="Century Gothic" panose="020B0502020202020204" pitchFamily="34" charset="0"/>
              </a:rPr>
              <a:t>Berdasarkan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Tanggal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Pengambilan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 err="1">
                <a:latin typeface="Century Gothic" panose="020B0502020202020204" pitchFamily="34" charset="0"/>
              </a:rPr>
              <a:t>Spesimen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92C8-4B18-54A4-205F-0B582FC25C52}"/>
              </a:ext>
            </a:extLst>
          </p:cNvPr>
          <p:cNvSpPr txBox="1"/>
          <p:nvPr/>
        </p:nvSpPr>
        <p:spPr>
          <a:xfrm>
            <a:off x="6618128" y="2643339"/>
            <a:ext cx="244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Per Januari 2025, </a:t>
            </a:r>
            <a:r>
              <a:rPr lang="en-US" sz="1200" b="1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varian</a:t>
            </a: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COVID-19 di Indonesia </a:t>
            </a:r>
            <a:r>
              <a:rPr lang="en-US" sz="1200" b="1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adalah</a:t>
            </a:r>
            <a:endParaRPr lang="en-US" sz="1200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en-US" sz="1200" b="1" kern="1200" dirty="0">
                <a:solidFill>
                  <a:srgbClr val="005050"/>
                </a:solidFill>
                <a:latin typeface="Century Gothic" panose="020B0502020202020204" pitchFamily="34" charset="0"/>
                <a:ea typeface="+mn-ea"/>
                <a:cs typeface="+mn-cs"/>
              </a:rPr>
              <a:t>MB.1.1 (50%)</a:t>
            </a:r>
          </a:p>
          <a:p>
            <a:pPr marL="214313" indent="-214313" defTabSz="685800">
              <a:buClrTx/>
              <a:buFontTx/>
              <a:buChar char="-"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KP.2.18 (50%)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36524-77C3-60D4-B9D1-496820054D50}"/>
              </a:ext>
            </a:extLst>
          </p:cNvPr>
          <p:cNvSpPr txBox="1"/>
          <p:nvPr/>
        </p:nvSpPr>
        <p:spPr>
          <a:xfrm>
            <a:off x="6664986" y="3506732"/>
            <a:ext cx="2415118" cy="120032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005050"/>
                </a:solidFill>
                <a:latin typeface="Century Gothic" panose="020B0502020202020204" pitchFamily="34" charset="0"/>
                <a:ea typeface="+mn-ea"/>
                <a:cs typeface="+mn-cs"/>
              </a:rPr>
              <a:t>MB.1.1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merupakan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varian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tersebar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di 16 negara dan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terakhir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terdeteksi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pada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bulan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April 2025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proporsi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sebesar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60% </a:t>
            </a:r>
            <a:r>
              <a:rPr lang="en-US" sz="12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region Asia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B6F48-FF3B-5D0E-54FF-92E8C53444F1}"/>
              </a:ext>
            </a:extLst>
          </p:cNvPr>
          <p:cNvSpPr txBox="1"/>
          <p:nvPr/>
        </p:nvSpPr>
        <p:spPr>
          <a:xfrm>
            <a:off x="26102" y="4912667"/>
            <a:ext cx="30620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Sumber</a:t>
            </a:r>
            <a:r>
              <a:rPr lang="en-US" sz="9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: GISAID </a:t>
            </a:r>
            <a:r>
              <a:rPr lang="en-US" sz="9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diakses</a:t>
            </a:r>
            <a:r>
              <a:rPr lang="en-US" sz="9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19 Mei 2025 </a:t>
            </a:r>
            <a:r>
              <a:rPr lang="en-US" sz="900" kern="1200" dirty="0" err="1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pukul</a:t>
            </a:r>
            <a:r>
              <a:rPr lang="en-US" sz="9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02.30 WIB</a:t>
            </a:r>
            <a:endParaRPr lang="en-ID" sz="900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D2237-9184-B1FE-AAD6-B2B9899AA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699" y="2726737"/>
            <a:ext cx="245080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65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0D17863-D17A-4CBE-A9BD-EC98199682BB}" vid="{8E528FB1-0130-4CE0-9FAE-8A8DCD91623E}"/>
    </a:ext>
  </a:extLst>
</a:theme>
</file>

<file path=ppt/theme/theme5.xml><?xml version="1.0" encoding="utf-8"?>
<a:theme xmlns:a="http://schemas.openxmlformats.org/drawingml/2006/main" name="8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1583</Words>
  <Application>Microsoft Office PowerPoint</Application>
  <PresentationFormat>On-screen Show (16:9)</PresentationFormat>
  <Paragraphs>291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Wingdings</vt:lpstr>
      <vt:lpstr>VAGRounded BT</vt:lpstr>
      <vt:lpstr>Arial</vt:lpstr>
      <vt:lpstr>Noto Sans Symbols</vt:lpstr>
      <vt:lpstr>Segoe UI</vt:lpstr>
      <vt:lpstr>Calibri</vt:lpstr>
      <vt:lpstr>Century Gothic</vt:lpstr>
      <vt:lpstr>Quattrocento Sans</vt:lpstr>
      <vt:lpstr>Courier New</vt:lpstr>
      <vt:lpstr>Simple Light</vt:lpstr>
      <vt:lpstr>Office Theme</vt:lpstr>
      <vt:lpstr>1_Office Theme</vt:lpstr>
      <vt:lpstr>2_Office Theme</vt:lpstr>
      <vt:lpstr>8_Office Theme</vt:lpstr>
      <vt:lpstr>SITUASI COVID-19  GLOBAL DAN NASIONAL </vt:lpstr>
      <vt:lpstr>PowerPoint Presentation</vt:lpstr>
      <vt:lpstr>SITUASI COVID-19 GLOBAL S.D. M20 YANG MENGALAMI KENAIKAN KASUS</vt:lpstr>
      <vt:lpstr>ANALISIS SITUASI KENAIKAN COVID-19 GLOBAL</vt:lpstr>
      <vt:lpstr>SITUASI COVID-19 GLOBAL S.D. M20 YANG MENGALAMI PENURUNAN KASUS</vt:lpstr>
      <vt:lpstr>PowerPoint Presentation</vt:lpstr>
      <vt:lpstr>TREN COVID-19 DI INDONESIA</vt:lpstr>
      <vt:lpstr>PowerPoint Presentation</vt:lpstr>
      <vt:lpstr>Tren Varian COVID-19 dalam GISAID: Trend Global LP.8.1.1</vt:lpstr>
      <vt:lpstr>Karakteristik Omicron Subvarian LF.7 dan NB.1.8</vt:lpstr>
      <vt:lpstr>Negara Pelapor Omicron subvarian LF.7 dan NB.1.8</vt:lpstr>
      <vt:lpstr>Negara Pelapor Omicron subvarian LF.7 dan NB.1.8</vt:lpstr>
      <vt:lpstr>PowerPoint Presentation</vt:lpstr>
      <vt:lpstr>UPAYA KEWASPADAAN INDONESIA</vt:lpstr>
      <vt:lpstr>HIMBAUAN BAGI MASYARAKAT INDONESIA</vt:lpstr>
      <vt:lpstr>PowerPoint Presentation</vt:lpstr>
      <vt:lpstr>PowerPoint Presentation</vt:lpstr>
      <vt:lpstr>Tren Kasus COVID-19 di Beberapa Negara yang Mengalami Peningkatan Kasus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PHEOC INDONESIA</dc:creator>
  <cp:lastModifiedBy>Dyah Nursmarastri Sasabil S</cp:lastModifiedBy>
  <cp:revision>8</cp:revision>
  <cp:lastPrinted>2025-05-19T04:29:39Z</cp:lastPrinted>
  <dcterms:modified xsi:type="dcterms:W3CDTF">2025-05-19T04:43:23Z</dcterms:modified>
</cp:coreProperties>
</file>